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tags/tag22.xml" ContentType="application/vnd.openxmlformats-officedocument.presentationml.tags+xml"/>
  <Override PartName="/ppt/notesSlides/notesSlide21.xml" ContentType="application/vnd.openxmlformats-officedocument.presentationml.notesSlide+xml"/>
  <Override PartName="/ppt/tags/tag23.xml" ContentType="application/vnd.openxmlformats-officedocument.presentationml.tags+xml"/>
  <Override PartName="/ppt/notesSlides/notesSlide22.xml" ContentType="application/vnd.openxmlformats-officedocument.presentationml.notesSlide+xml"/>
  <Override PartName="/ppt/tags/tag24.xml" ContentType="application/vnd.openxmlformats-officedocument.presentationml.tags+xml"/>
  <Override PartName="/ppt/notesSlides/notesSlide23.xml" ContentType="application/vnd.openxmlformats-officedocument.presentationml.notesSlide+xml"/>
  <Override PartName="/ppt/tags/tag25.xml" ContentType="application/vnd.openxmlformats-officedocument.presentationml.tags+xml"/>
  <Override PartName="/ppt/notesSlides/notesSlide24.xml" ContentType="application/vnd.openxmlformats-officedocument.presentationml.notesSlide+xml"/>
  <Override PartName="/ppt/tags/tag26.xml" ContentType="application/vnd.openxmlformats-officedocument.presentationml.tags+xml"/>
  <Override PartName="/ppt/notesSlides/notesSlide25.xml" ContentType="application/vnd.openxmlformats-officedocument.presentationml.notesSlide+xml"/>
  <Override PartName="/ppt/tags/tag27.xml" ContentType="application/vnd.openxmlformats-officedocument.presentationml.tags+xml"/>
  <Override PartName="/ppt/notesSlides/notesSlide26.xml" ContentType="application/vnd.openxmlformats-officedocument.presentationml.notesSlide+xml"/>
  <Override PartName="/ppt/tags/tag28.xml" ContentType="application/vnd.openxmlformats-officedocument.presentationml.tags+xml"/>
  <Override PartName="/ppt/notesSlides/notesSlide27.xml" ContentType="application/vnd.openxmlformats-officedocument.presentationml.notesSlide+xml"/>
  <Override PartName="/ppt/tags/tag29.xml" ContentType="application/vnd.openxmlformats-officedocument.presentationml.tags+xml"/>
  <Override PartName="/ppt/notesSlides/notesSlide28.xml" ContentType="application/vnd.openxmlformats-officedocument.presentationml.notesSlide+xml"/>
  <Override PartName="/ppt/tags/tag30.xml" ContentType="application/vnd.openxmlformats-officedocument.presentationml.tags+xml"/>
  <Override PartName="/ppt/notesSlides/notesSlide29.xml" ContentType="application/vnd.openxmlformats-officedocument.presentationml.notesSlide+xml"/>
  <Override PartName="/ppt/tags/tag31.xml" ContentType="application/vnd.openxmlformats-officedocument.presentationml.tags+xml"/>
  <Override PartName="/ppt/notesSlides/notesSlide30.xml" ContentType="application/vnd.openxmlformats-officedocument.presentationml.notesSlide+xml"/>
  <Override PartName="/ppt/tags/tag32.xml" ContentType="application/vnd.openxmlformats-officedocument.presentationml.tags+xml"/>
  <Override PartName="/ppt/notesSlides/notesSlide31.xml" ContentType="application/vnd.openxmlformats-officedocument.presentationml.notesSlide+xml"/>
  <Override PartName="/ppt/tags/tag33.xml" ContentType="application/vnd.openxmlformats-officedocument.presentationml.tags+xml"/>
  <Override PartName="/ppt/notesSlides/notesSlide32.xml" ContentType="application/vnd.openxmlformats-officedocument.presentationml.notesSlide+xml"/>
  <Override PartName="/ppt/tags/tag34.xml" ContentType="application/vnd.openxmlformats-officedocument.presentationml.tags+xml"/>
  <Override PartName="/ppt/notesSlides/notesSlide33.xml" ContentType="application/vnd.openxmlformats-officedocument.presentationml.notesSlide+xml"/>
  <Override PartName="/ppt/tags/tag35.xml" ContentType="application/vnd.openxmlformats-officedocument.presentationml.tags+xml"/>
  <Override PartName="/ppt/notesSlides/notesSlide34.xml" ContentType="application/vnd.openxmlformats-officedocument.presentationml.notesSlide+xml"/>
  <Override PartName="/ppt/tags/tag36.xml" ContentType="application/vnd.openxmlformats-officedocument.presentationml.tags+xml"/>
  <Override PartName="/ppt/notesSlides/notesSlide35.xml" ContentType="application/vnd.openxmlformats-officedocument.presentationml.notesSlide+xml"/>
  <Override PartName="/ppt/tags/tag37.xml" ContentType="application/vnd.openxmlformats-officedocument.presentationml.tags+xml"/>
  <Override PartName="/ppt/notesSlides/notesSlide36.xml" ContentType="application/vnd.openxmlformats-officedocument.presentationml.notesSlide+xml"/>
  <Override PartName="/ppt/tags/tag38.xml" ContentType="application/vnd.openxmlformats-officedocument.presentationml.tags+xml"/>
  <Override PartName="/ppt/notesSlides/notesSlide37.xml" ContentType="application/vnd.openxmlformats-officedocument.presentationml.notesSlide+xml"/>
  <Override PartName="/ppt/tags/tag39.xml" ContentType="application/vnd.openxmlformats-officedocument.presentationml.tags+xml"/>
  <Override PartName="/ppt/notesSlides/notesSlide38.xml" ContentType="application/vnd.openxmlformats-officedocument.presentationml.notesSlide+xml"/>
  <Override PartName="/ppt/tags/tag40.xml" ContentType="application/vnd.openxmlformats-officedocument.presentationml.tags+xml"/>
  <Override PartName="/ppt/notesSlides/notesSlide39.xml" ContentType="application/vnd.openxmlformats-officedocument.presentationml.notesSlide+xml"/>
  <Override PartName="/ppt/tags/tag41.xml" ContentType="application/vnd.openxmlformats-officedocument.presentationml.tags+xml"/>
  <Override PartName="/ppt/notesSlides/notesSlide40.xml" ContentType="application/vnd.openxmlformats-officedocument.presentationml.notesSlide+xml"/>
  <Override PartName="/ppt/tags/tag42.xml" ContentType="application/vnd.openxmlformats-officedocument.presentationml.tags+xml"/>
  <Override PartName="/ppt/notesSlides/notesSlide41.xml" ContentType="application/vnd.openxmlformats-officedocument.presentationml.notesSlide+xml"/>
  <Override PartName="/ppt/tags/tag43.xml" ContentType="application/vnd.openxmlformats-officedocument.presentationml.tags+xml"/>
  <Override PartName="/ppt/notesSlides/notesSlide42.xml" ContentType="application/vnd.openxmlformats-officedocument.presentationml.notesSlide+xml"/>
  <Override PartName="/ppt/tags/tag44.xml" ContentType="application/vnd.openxmlformats-officedocument.presentationml.tags+xml"/>
  <Override PartName="/ppt/notesSlides/notesSlide43.xml" ContentType="application/vnd.openxmlformats-officedocument.presentationml.notesSlide+xml"/>
  <Override PartName="/ppt/tags/tag45.xml" ContentType="application/vnd.openxmlformats-officedocument.presentationml.tags+xml"/>
  <Override PartName="/ppt/notesSlides/notesSlide44.xml" ContentType="application/vnd.openxmlformats-officedocument.presentationml.notesSlide+xml"/>
  <Override PartName="/ppt/tags/tag46.xml" ContentType="application/vnd.openxmlformats-officedocument.presentationml.tags+xml"/>
  <Override PartName="/ppt/notesSlides/notesSlide45.xml" ContentType="application/vnd.openxmlformats-officedocument.presentationml.notesSlide+xml"/>
  <Override PartName="/ppt/tags/tag47.xml" ContentType="application/vnd.openxmlformats-officedocument.presentationml.tags+xml"/>
  <Override PartName="/ppt/notesSlides/notesSlide46.xml" ContentType="application/vnd.openxmlformats-officedocument.presentationml.notesSlide+xml"/>
  <Override PartName="/ppt/tags/tag48.xml" ContentType="application/vnd.openxmlformats-officedocument.presentationml.tags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47" r:id="rId1"/>
  </p:sldMasterIdLst>
  <p:notesMasterIdLst>
    <p:notesMasterId r:id="rId49"/>
  </p:notesMasterIdLst>
  <p:handoutMasterIdLst>
    <p:handoutMasterId r:id="rId50"/>
  </p:handoutMasterIdLst>
  <p:sldIdLst>
    <p:sldId id="256" r:id="rId2"/>
    <p:sldId id="299" r:id="rId3"/>
    <p:sldId id="306" r:id="rId4"/>
    <p:sldId id="259" r:id="rId5"/>
    <p:sldId id="260" r:id="rId6"/>
    <p:sldId id="307" r:id="rId7"/>
    <p:sldId id="261" r:id="rId8"/>
    <p:sldId id="308" r:id="rId9"/>
    <p:sldId id="309" r:id="rId10"/>
    <p:sldId id="305" r:id="rId11"/>
    <p:sldId id="300" r:id="rId12"/>
    <p:sldId id="264" r:id="rId13"/>
    <p:sldId id="265" r:id="rId14"/>
    <p:sldId id="266" r:id="rId15"/>
    <p:sldId id="310" r:id="rId16"/>
    <p:sldId id="323" r:id="rId17"/>
    <p:sldId id="267" r:id="rId18"/>
    <p:sldId id="311" r:id="rId19"/>
    <p:sldId id="268" r:id="rId20"/>
    <p:sldId id="312" r:id="rId21"/>
    <p:sldId id="301" r:id="rId22"/>
    <p:sldId id="313" r:id="rId23"/>
    <p:sldId id="271" r:id="rId24"/>
    <p:sldId id="272" r:id="rId25"/>
    <p:sldId id="314" r:id="rId26"/>
    <p:sldId id="315" r:id="rId27"/>
    <p:sldId id="316" r:id="rId28"/>
    <p:sldId id="273" r:id="rId29"/>
    <p:sldId id="317" r:id="rId30"/>
    <p:sldId id="302" r:id="rId31"/>
    <p:sldId id="276" r:id="rId32"/>
    <p:sldId id="277" r:id="rId33"/>
    <p:sldId id="318" r:id="rId34"/>
    <p:sldId id="303" r:id="rId35"/>
    <p:sldId id="321" r:id="rId36"/>
    <p:sldId id="320" r:id="rId37"/>
    <p:sldId id="279" r:id="rId38"/>
    <p:sldId id="280" r:id="rId39"/>
    <p:sldId id="319" r:id="rId40"/>
    <p:sldId id="304" r:id="rId41"/>
    <p:sldId id="285" r:id="rId42"/>
    <p:sldId id="286" r:id="rId43"/>
    <p:sldId id="287" r:id="rId44"/>
    <p:sldId id="288" r:id="rId45"/>
    <p:sldId id="289" r:id="rId46"/>
    <p:sldId id="322" r:id="rId47"/>
    <p:sldId id="298" r:id="rId48"/>
  </p:sldIdLst>
  <p:sldSz cx="9144000" cy="6858000" type="screen4x3"/>
  <p:notesSz cx="6858000" cy="9144000"/>
  <p:custDataLst>
    <p:tags r:id="rId51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lly Brown" initials="MB" lastIdx="1" clrIdx="0"/>
  <p:cmAuthor id="2" name="Helen" initials="H" lastIdx="2" clrIdx="1"/>
  <p:cmAuthor id="3" name="Brown, Molly G - brownmg" initials="BMG-b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8C93"/>
    <a:srgbClr val="000099"/>
    <a:srgbClr val="663300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25" autoAdjust="0"/>
    <p:restoredTop sz="94249" autoAdjust="0"/>
  </p:normalViewPr>
  <p:slideViewPr>
    <p:cSldViewPr>
      <p:cViewPr varScale="1">
        <p:scale>
          <a:sx n="93" d="100"/>
          <a:sy n="93" d="100"/>
        </p:scale>
        <p:origin x="1435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-3115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tags" Target="tags/tag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88DD14-4B08-45C4-94D0-B88D912171A7}" type="datetimeFigureOut">
              <a:rPr lang="en-US" smtClean="0"/>
              <a:pPr/>
              <a:t>9/9/2020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55F6EE-3B8B-4A71-9610-0DE09700BF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194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mp>
</file>

<file path=ppt/media/image11.tmp>
</file>

<file path=ppt/media/image12.tmp>
</file>

<file path=ppt/media/image13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9B472-0C52-47E0-93D5-CED5CCB7C233}" type="datetimeFigureOut">
              <a:rPr lang="en-US" smtClean="0"/>
              <a:pPr/>
              <a:t>9/9/2020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26AB7-87CF-46A9-9643-EBF255DEA2C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895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226AB7-87CF-46A9-9643-EBF255DEA2C7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75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6E23E30-5DCA-4375-8B71-00127DC5B541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916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44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CBA084-4620-4C94-98E7-8F76B4C930E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7557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3EA1FB-201A-4D99-8C6D-2F8C5CE7D114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8942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0442164-4BE3-4F68-B5FA-BBC69584D8A0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7763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6A5A68C-01DD-401F-A29B-B21539B257FC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5047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3EA1FB-201A-4D99-8C6D-2F8C5CE7D114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5626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3EA1FB-201A-4D99-8C6D-2F8C5CE7D114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1269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0719E1D-D380-4365-BC73-542C7ACA9893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8259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3EA1FB-201A-4D99-8C6D-2F8C5CE7D114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003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E86688-7B35-45F7-97D3-6DDC90F18FC0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182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44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CBA084-4620-4C94-98E7-8F76B4C930E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2342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3EA1FB-201A-4D99-8C6D-2F8C5CE7D11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7661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44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CBA084-4620-4C94-98E7-8F76B4C930E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3323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3EA1FB-201A-4D99-8C6D-2F8C5CE7D114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3669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9992554-C454-4C80-AC26-4F640E5A7F4A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4547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A2AB38-52AF-4DD2-8885-86CCA641507F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6886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DB5C076-4389-4925-B65A-46394FBFA8E3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9660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3EA1FB-201A-4D99-8C6D-2F8C5CE7D114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977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3EA1FB-201A-4D99-8C6D-2F8C5CE7D114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1908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DB5C076-4389-4925-B65A-46394FBFA8E3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05402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3EA1FB-201A-4D99-8C6D-2F8C5CE7D114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570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D2E7A7B-6D3A-4F1C-84CE-9762164D07C4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33582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44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CBA084-4620-4C94-98E7-8F76B4C930E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0898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B42B286-DCEB-4831-8C98-1B194B4C3464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3803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200568E-09CF-4608-83B8-D27D40957684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5033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200568E-09CF-4608-83B8-D27D40957684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14128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44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CBA084-4620-4C94-98E7-8F76B4C930E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6006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D2E7A7B-6D3A-4F1C-84CE-9762164D07C4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7561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D2E7A7B-6D3A-4F1C-84CE-9762164D07C4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01695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D2E7A7B-6D3A-4F1C-84CE-9762164D07C4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41996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4E24DB4-2360-44D9-8BA9-ED39D54C238C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1465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4E24DB4-2360-44D9-8BA9-ED39D54C238C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289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E58F7C-7D46-47B6-ADA0-FE6A1306584B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57010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44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CBA084-4620-4C94-98E7-8F76B4C930EE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39431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655DEF-EF26-478C-964F-2A152CC4648E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1416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003231-5246-43B5-8B59-A423BAF95FD5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18316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0D2F84B-345F-4A17-A38A-974D04E1D2EB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26499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F82CDE7-3ADA-4448-BDEB-4710AB3482C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8337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783226-3BF9-475C-AE8C-CACC066BC3F6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7249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655DEF-EF26-478C-964F-2A152CC4648E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89085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2941F64-89F7-4A9D-ACB2-7FC8922A1264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418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5CDD629-5EAE-4FA4-A16A-D5065EFD4286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442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5CDD629-5EAE-4FA4-A16A-D5065EFD4286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932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6E23E30-5DCA-4375-8B71-00127DC5B541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636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D2E7A7B-6D3A-4F1C-84CE-9762164D07C4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500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D2E7A7B-6D3A-4F1C-84CE-9762164D07C4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" name="Notes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767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1EBFF-31D9-493A-9D53-9C7BEAA5EB76}" type="datetime1">
              <a:rPr lang="en-US" smtClean="0"/>
              <a:t>9/9/2020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9A54900-480D-4A34-88FA-7F2143ED162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562600" y="381000"/>
            <a:ext cx="3200400" cy="25908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5562600" y="3184524"/>
            <a:ext cx="3200400" cy="1920876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6096000" y="5791200"/>
            <a:ext cx="24364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© McGraw-Hill Education. All rights reserved. Authorized only for instructor use in the classroom.  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2774590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85018-A329-4E2A-B259-5AA8EF031E97}" type="datetimeFigureOut">
              <a:rPr lang="en-US" smtClean="0"/>
              <a:pPr/>
              <a:t>9/9/2020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BAD8D-BA95-4F34-B6BF-3938015EE2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C5CD76-5C55-4B0F-90A8-0304A0779F05}"/>
              </a:ext>
            </a:extLst>
          </p:cNvPr>
          <p:cNvSpPr/>
          <p:nvPr userDrawn="1"/>
        </p:nvSpPr>
        <p:spPr>
          <a:xfrm>
            <a:off x="-1984" y="6519446"/>
            <a:ext cx="8534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Copyright © 2021 McGraw-Hill Education.  All rights reserved.  No reproduction or distribution without the prior written consent of McGraw-Hill Education.</a:t>
            </a:r>
          </a:p>
          <a:p>
            <a:pPr algn="ctr"/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491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85018-A329-4E2A-B259-5AA8EF031E97}" type="datetimeFigureOut">
              <a:rPr lang="en-US" smtClean="0"/>
              <a:pPr/>
              <a:t>9/9/2020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BAD8D-BA95-4F34-B6BF-3938015EE2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1C284D-8645-4830-B8A8-569B602A646B}"/>
              </a:ext>
            </a:extLst>
          </p:cNvPr>
          <p:cNvSpPr/>
          <p:nvPr userDrawn="1"/>
        </p:nvSpPr>
        <p:spPr>
          <a:xfrm>
            <a:off x="-1984" y="6519446"/>
            <a:ext cx="8534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Copyright © 2021 McGraw-Hill Education.  All rights reserved.  No reproduction or distribution without the prior written consent of McGraw-Hill Education.</a:t>
            </a:r>
          </a:p>
          <a:p>
            <a:pPr algn="ctr"/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316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3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8039100" y="6620672"/>
            <a:ext cx="11049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14-</a:t>
            </a:r>
            <a:fld id="{C9A54900-480D-4A34-88FA-7F2143ED1624}" type="slidenum">
              <a:rPr lang="en-US" sz="900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5350CD-2ADB-4546-AB51-BA97A77D9592}"/>
              </a:ext>
            </a:extLst>
          </p:cNvPr>
          <p:cNvSpPr/>
          <p:nvPr userDrawn="1"/>
        </p:nvSpPr>
        <p:spPr>
          <a:xfrm>
            <a:off x="-1984" y="6519446"/>
            <a:ext cx="8534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Copyright © 2021 McGraw-Hill Education.  All rights reserved.  No reproduction or distribution without the prior written consent of McGraw-Hill Education.</a:t>
            </a:r>
          </a:p>
          <a:p>
            <a:pPr algn="ctr"/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81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3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0AFAD-B2C9-4C19-9D4D-A7E03CA20C78}" type="datetime1">
              <a:rPr lang="en-US" smtClean="0"/>
              <a:t>9/9/2020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8039100" y="6620672"/>
            <a:ext cx="11049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14-</a:t>
            </a:r>
            <a:fld id="{C9A54900-480D-4A34-88FA-7F2143ED1624}" type="slidenum">
              <a:rPr lang="en-US" sz="900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026A8B-E572-4265-BE79-D27B14B18E28}"/>
              </a:ext>
            </a:extLst>
          </p:cNvPr>
          <p:cNvSpPr/>
          <p:nvPr userDrawn="1"/>
        </p:nvSpPr>
        <p:spPr>
          <a:xfrm>
            <a:off x="-1984" y="6519446"/>
            <a:ext cx="8534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Copyright © 2021 McGraw-Hill Education.  All rights reserved.  No reproduction or distribution without the prior written consent of McGraw-Hill Education.</a:t>
            </a:r>
          </a:p>
          <a:p>
            <a:pPr algn="ctr"/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780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85018-A329-4E2A-B259-5AA8EF031E97}" type="datetimeFigureOut">
              <a:rPr lang="en-US" smtClean="0"/>
              <a:pPr/>
              <a:t>9/9/2020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BAD8D-BA95-4F34-B6BF-3938015EE2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08EA07-5F70-476D-A39B-8334DBFCCA57}"/>
              </a:ext>
            </a:extLst>
          </p:cNvPr>
          <p:cNvSpPr/>
          <p:nvPr userDrawn="1"/>
        </p:nvSpPr>
        <p:spPr>
          <a:xfrm>
            <a:off x="-1984" y="6519446"/>
            <a:ext cx="8534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Copyright © 2021 McGraw-Hill Education.  All rights reserved.  No reproduction or distribution without the prior written consent of McGraw-Hill Education.</a:t>
            </a:r>
          </a:p>
          <a:p>
            <a:pPr algn="ctr"/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950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85018-A329-4E2A-B259-5AA8EF031E97}" type="datetimeFigureOut">
              <a:rPr lang="en-US" smtClean="0"/>
              <a:pPr/>
              <a:t>9/9/2020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BAD8D-BA95-4F34-B6BF-3938015EE2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39410E-1B75-4CC4-92DB-D4614A2A3F0E}"/>
              </a:ext>
            </a:extLst>
          </p:cNvPr>
          <p:cNvSpPr/>
          <p:nvPr userDrawn="1"/>
        </p:nvSpPr>
        <p:spPr>
          <a:xfrm>
            <a:off x="-1984" y="6519446"/>
            <a:ext cx="8534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Copyright © 2021 McGraw-Hill Education.  All rights reserved.  No reproduction or distribution without the prior written consent of McGraw-Hill Education.</a:t>
            </a:r>
          </a:p>
          <a:p>
            <a:pPr algn="ctr"/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4261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85018-A329-4E2A-B259-5AA8EF031E97}" type="datetimeFigureOut">
              <a:rPr lang="en-US" smtClean="0"/>
              <a:pPr/>
              <a:t>9/9/2020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BAD8D-BA95-4F34-B6BF-3938015EE2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BB48A2-A3E4-4588-A32F-6F64A171766C}"/>
              </a:ext>
            </a:extLst>
          </p:cNvPr>
          <p:cNvSpPr/>
          <p:nvPr userDrawn="1"/>
        </p:nvSpPr>
        <p:spPr>
          <a:xfrm>
            <a:off x="-1984" y="6519446"/>
            <a:ext cx="8534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Copyright © 2021 McGraw-Hill Education.  All rights reserved.  No reproduction or distribution without the prior written consent of McGraw-Hill Education.</a:t>
            </a:r>
          </a:p>
          <a:p>
            <a:pPr algn="ctr"/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578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85018-A329-4E2A-B259-5AA8EF031E97}" type="datetimeFigureOut">
              <a:rPr lang="en-US" smtClean="0"/>
              <a:pPr/>
              <a:t>9/9/2020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BAD8D-BA95-4F34-B6BF-3938015EE2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6804DB-8EC3-47E6-AAD8-DDBF81A8E053}"/>
              </a:ext>
            </a:extLst>
          </p:cNvPr>
          <p:cNvSpPr/>
          <p:nvPr userDrawn="1"/>
        </p:nvSpPr>
        <p:spPr>
          <a:xfrm>
            <a:off x="-1984" y="6519446"/>
            <a:ext cx="8534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Copyright © 2021 McGraw-Hill Education.  All rights reserved.  No reproduction or distribution without the prior written consent of McGraw-Hill Education.</a:t>
            </a:r>
          </a:p>
          <a:p>
            <a:pPr algn="ctr"/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174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85018-A329-4E2A-B259-5AA8EF031E97}" type="datetimeFigureOut">
              <a:rPr lang="en-US" smtClean="0"/>
              <a:pPr/>
              <a:t>9/9/2020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BAD8D-BA95-4F34-B6BF-3938015EE2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FAFA2B-021E-482E-8A60-DFE8575C05DF}"/>
              </a:ext>
            </a:extLst>
          </p:cNvPr>
          <p:cNvSpPr/>
          <p:nvPr userDrawn="1"/>
        </p:nvSpPr>
        <p:spPr>
          <a:xfrm>
            <a:off x="-1984" y="6519446"/>
            <a:ext cx="8534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Copyright © 2021 McGraw-Hill Education.  All rights reserved.  No reproduction or distribution without the prior written consent of McGraw-Hill Education.</a:t>
            </a:r>
          </a:p>
          <a:p>
            <a:pPr algn="ctr"/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615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85018-A329-4E2A-B259-5AA8EF031E97}" type="datetimeFigureOut">
              <a:rPr lang="en-US" smtClean="0"/>
              <a:pPr/>
              <a:t>9/9/2020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BAD8D-BA95-4F34-B6BF-3938015EE29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B0A440-2047-4BD4-BDBD-97D8F653F1AF}"/>
              </a:ext>
            </a:extLst>
          </p:cNvPr>
          <p:cNvSpPr/>
          <p:nvPr userDrawn="1"/>
        </p:nvSpPr>
        <p:spPr>
          <a:xfrm>
            <a:off x="-1984" y="6519446"/>
            <a:ext cx="8534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Copyright © 2021 McGraw-Hill Education.  All rights reserved.  No reproduction or distribution without the prior written consent of McGraw-Hill Education.</a:t>
            </a:r>
          </a:p>
          <a:p>
            <a:pPr algn="ctr"/>
            <a:endParaRPr lang="en-US" sz="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920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85018-A329-4E2A-B259-5AA8EF031E97}" type="datetimeFigureOut">
              <a:rPr lang="en-US" smtClean="0"/>
              <a:pPr/>
              <a:t>9/9/2020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BAD8D-BA95-4F34-B6BF-3938015EE29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904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50" r:id="rId4"/>
    <p:sldLayoutId id="2147483851" r:id="rId5"/>
    <p:sldLayoutId id="2147483852" r:id="rId6"/>
    <p:sldLayoutId id="2147483854" r:id="rId7"/>
    <p:sldLayoutId id="2147483855" r:id="rId8"/>
    <p:sldLayoutId id="2147483856" r:id="rId9"/>
    <p:sldLayoutId id="2147483857" r:id="rId10"/>
    <p:sldLayoutId id="2147483858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Relationship Id="rId4" Type="http://schemas.openxmlformats.org/officeDocument/2006/relationships/image" Target="../media/image2.tm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Relationship Id="rId4" Type="http://schemas.openxmlformats.org/officeDocument/2006/relationships/image" Target="../media/image3.tm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0.xml"/><Relationship Id="rId4" Type="http://schemas.openxmlformats.org/officeDocument/2006/relationships/image" Target="../media/image4.tm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4.xml"/><Relationship Id="rId4" Type="http://schemas.openxmlformats.org/officeDocument/2006/relationships/image" Target="../media/image5.tm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6.xml"/><Relationship Id="rId4" Type="http://schemas.openxmlformats.org/officeDocument/2006/relationships/image" Target="../media/image6.tm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9.xml"/><Relationship Id="rId4" Type="http://schemas.openxmlformats.org/officeDocument/2006/relationships/image" Target="../media/image6.tm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3.xml"/><Relationship Id="rId4" Type="http://schemas.openxmlformats.org/officeDocument/2006/relationships/image" Target="../media/image7.tm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4.xml"/><Relationship Id="rId4" Type="http://schemas.openxmlformats.org/officeDocument/2006/relationships/image" Target="../media/image8.tm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9.xml"/><Relationship Id="rId4" Type="http://schemas.openxmlformats.org/officeDocument/2006/relationships/image" Target="../media/image9.tmp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0.xml"/><Relationship Id="rId5" Type="http://schemas.openxmlformats.org/officeDocument/2006/relationships/image" Target="../media/image10.tmp"/><Relationship Id="rId4" Type="http://schemas.openxmlformats.org/officeDocument/2006/relationships/image" Target="../media/image9.tm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3.xml"/><Relationship Id="rId4" Type="http://schemas.openxmlformats.org/officeDocument/2006/relationships/image" Target="../media/image11.tmp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5.xml"/><Relationship Id="rId4" Type="http://schemas.openxmlformats.org/officeDocument/2006/relationships/image" Target="../media/image12.tmp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6.xml"/><Relationship Id="rId4" Type="http://schemas.openxmlformats.org/officeDocument/2006/relationships/image" Target="../media/image13.tmp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98460" y="1783959"/>
            <a:ext cx="306548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/>
            <a:r>
              <a:rPr lang="en-US" sz="4700"/>
              <a:t>Chapter 14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98459" y="4750893"/>
            <a:ext cx="3065478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spcBef>
                <a:spcPts val="1000"/>
              </a:spcBef>
            </a:pPr>
            <a:r>
              <a:rPr lang="en-US" sz="1700">
                <a:latin typeface="+mn-lt"/>
              </a:rPr>
              <a:t>Planning for Profit and Cost Control</a:t>
            </a:r>
          </a:p>
        </p:txBody>
      </p:sp>
      <p:sp>
        <p:nvSpPr>
          <p:cNvPr id="15" name="Freeform: Shape 12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5391039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tree with a mountain in the background&#10;&#10;Description automatically generated">
            <a:extLst>
              <a:ext uri="{FF2B5EF4-FFF2-40B4-BE49-F238E27FC236}">
                <a16:creationId xmlns:a16="http://schemas.microsoft.com/office/drawing/2014/main" id="{95E19958-7601-453C-80F3-D70E94CF05B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6"/>
          <a:stretch/>
        </p:blipFill>
        <p:spPr>
          <a:xfrm>
            <a:off x="20" y="10"/>
            <a:ext cx="5271352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944682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Flows in the Master Budget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D4F9244-6780-4315-8574-4E1B7673EB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190" y="1447800"/>
            <a:ext cx="6327619" cy="48624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14899380"/>
      </p:ext>
    </p:extLst>
  </p:cSld>
  <p:clrMapOvr>
    <a:masterClrMapping/>
  </p:clrMapOvr>
  <p:transition>
    <p:zoom dir="in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 14-2: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Prepare a sales budget and related schedule of cash receipts.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438836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Budget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F1EDC6DE-3469-4DF1-92F4-C4C71F5A8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676400"/>
            <a:ext cx="7162800" cy="42934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Preparing the master budget begins with the sales forecast.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Its accuracy is critical because all the other budgets are derived from it.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marketing department coordinates the development of the sales forecast.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Sales estimates frequently flow from the bottom up to the higher management levels.</a:t>
            </a:r>
            <a:endParaRPr lang="en-US" sz="2600" dirty="0">
              <a:solidFill>
                <a:srgbClr val="002060"/>
              </a:solidFill>
              <a:latin typeface="Tahoma" pitchFamily="34" charset="0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2697584"/>
      </p:ext>
    </p:extLst>
  </p:cSld>
  <p:clrMapOvr>
    <a:masterClrMapping/>
  </p:clrMapOvr>
  <p:transition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Budget Example</a:t>
            </a:r>
          </a:p>
        </p:txBody>
      </p:sp>
      <p:sp>
        <p:nvSpPr>
          <p:cNvPr id="325635" name="Text Box 3"/>
          <p:cNvSpPr txBox="1">
            <a:spLocks noChangeArrowheads="1"/>
          </p:cNvSpPr>
          <p:nvPr/>
        </p:nvSpPr>
        <p:spPr bwMode="auto">
          <a:xfrm>
            <a:off x="533400" y="1690689"/>
            <a:ext cx="8077200" cy="4431983"/>
          </a:xfrm>
          <a:prstGeom prst="rect">
            <a:avLst/>
          </a:prstGeom>
          <a:solidFill>
            <a:srgbClr val="002060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35921" dir="2700000" algn="ctr" rotWithShape="0">
              <a:srgbClr val="000000"/>
            </a:outerShdw>
          </a:effectLst>
        </p:spPr>
        <p:txBody>
          <a:bodyPr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chemeClr val="bg1"/>
                </a:solidFill>
                <a:latin typeface="Tahoma" pitchFamily="34" charset="0"/>
                <a:cs typeface="+mn-cs"/>
              </a:rPr>
              <a:t>To develop the sales forecast for Hampton Ham’s (HH’s) new store, the sales manager studied the sales history of similar existing stores.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chemeClr val="bg1"/>
                </a:solidFill>
                <a:latin typeface="Tahoma" pitchFamily="34" charset="0"/>
              </a:rPr>
              <a:t>The new store’s sales are expected to be $160,000 in October ($40,000 in cash and $120,000 on account).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chemeClr val="bg1"/>
                </a:solidFill>
                <a:latin typeface="Tahoma" pitchFamily="34" charset="0"/>
                <a:cs typeface="+mn-cs"/>
              </a:rPr>
              <a:t>Sales are expected to increase 20 percent per month during November and December.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chemeClr val="bg1"/>
                </a:solidFill>
                <a:latin typeface="Tahoma" pitchFamily="34" charset="0"/>
              </a:rPr>
              <a:t>The sales manager prepared the sales budget in exhibit 14-2</a:t>
            </a:r>
            <a:endParaRPr lang="en-US" sz="2400" dirty="0">
              <a:solidFill>
                <a:schemeClr val="bg1"/>
              </a:solidFill>
              <a:latin typeface="Tahoma" pitchFamily="34" charset="0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6043104"/>
      </p:ext>
    </p:extLst>
  </p:cSld>
  <p:clrMapOvr>
    <a:masterClrMapping/>
  </p:clrMapOvr>
  <p:transition>
    <p:strips dir="r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Budget for Hampton Hams</a:t>
            </a:r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FE7299B-3C55-43BB-9C1F-9F8416C98A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170" y="1447800"/>
            <a:ext cx="4893660" cy="48609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65684481"/>
      </p:ext>
    </p:extLst>
  </p:cSld>
  <p:clrMapOvr>
    <a:masterClrMapping/>
  </p:clrMapOvr>
  <p:transition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Budget: Projected Sales Section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F1EDC6DE-3469-4DF1-92F4-C4C71F5A8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676400"/>
            <a:ext cx="7162800" cy="40934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projected sales section of the sales budget shows the projected  total sales for each month (cash sales and sales on account).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</a:rPr>
              <a:t>The sales forecast reflects a 20 percent increase over the previous month’s cash sales and sales on account.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</a:rPr>
              <a:t>November </a:t>
            </a:r>
            <a:r>
              <a:rPr lang="en-US" sz="2400" i="1" dirty="0">
                <a:solidFill>
                  <a:srgbClr val="002060"/>
                </a:solidFill>
                <a:latin typeface="Tahoma" pitchFamily="34" charset="0"/>
              </a:rPr>
              <a:t>cash sales </a:t>
            </a:r>
            <a:r>
              <a:rPr lang="en-US" sz="2400" dirty="0">
                <a:solidFill>
                  <a:srgbClr val="002060"/>
                </a:solidFill>
                <a:latin typeface="Tahoma" pitchFamily="34" charset="0"/>
              </a:rPr>
              <a:t>are calculated as</a:t>
            </a:r>
          </a:p>
          <a:p>
            <a:pPr marL="1371600" lvl="2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</a:rPr>
              <a:t>[$40,000 + ($40,000 x 0.20)] = $48,000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3290084"/>
      </p:ext>
    </p:extLst>
  </p:cSld>
  <p:clrMapOvr>
    <a:masterClrMapping/>
  </p:clrMapOvr>
  <p:transition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Budget: Projected Sales Section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F1EDC6DE-3469-4DF1-92F4-C4C71F5A8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676400"/>
            <a:ext cx="7391400" cy="41242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remaining projections for the sales budget are calculated as follows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  <a:cs typeface="+mn-cs"/>
              </a:rPr>
              <a:t>December </a:t>
            </a:r>
            <a:r>
              <a:rPr lang="en-US" sz="2400" i="1" dirty="0">
                <a:solidFill>
                  <a:srgbClr val="002060"/>
                </a:solidFill>
                <a:latin typeface="Tahoma" pitchFamily="34" charset="0"/>
                <a:cs typeface="+mn-cs"/>
              </a:rPr>
              <a:t>cash sales </a:t>
            </a:r>
            <a:r>
              <a:rPr lang="en-US" sz="2400" dirty="0">
                <a:solidFill>
                  <a:srgbClr val="002060"/>
                </a:solidFill>
                <a:latin typeface="Tahoma" pitchFamily="34" charset="0"/>
                <a:cs typeface="+mn-cs"/>
              </a:rPr>
              <a:t>are calculated as</a:t>
            </a:r>
          </a:p>
          <a:p>
            <a:pPr marL="1371600" lvl="2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Tahoma" pitchFamily="34" charset="0"/>
              </a:rPr>
              <a:t>[$48,000 + ($48,000 x 0.20)] = $57,600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</a:rPr>
              <a:t>November </a:t>
            </a:r>
            <a:r>
              <a:rPr lang="en-US" sz="2400" i="1" dirty="0">
                <a:solidFill>
                  <a:srgbClr val="002060"/>
                </a:solidFill>
                <a:latin typeface="Tahoma" pitchFamily="34" charset="0"/>
              </a:rPr>
              <a:t>sales on account </a:t>
            </a:r>
            <a:r>
              <a:rPr lang="en-US" sz="2400" dirty="0">
                <a:solidFill>
                  <a:srgbClr val="002060"/>
                </a:solidFill>
                <a:latin typeface="Tahoma" pitchFamily="34" charset="0"/>
              </a:rPr>
              <a:t>are calculated as</a:t>
            </a:r>
          </a:p>
          <a:p>
            <a:pPr marL="1371600" lvl="2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Tahoma" pitchFamily="34" charset="0"/>
              </a:rPr>
              <a:t>[$120,000 + ($120,000 x 0.20)] = $144,000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Tahoma" pitchFamily="34" charset="0"/>
              </a:rPr>
              <a:t>December sales on account are calculated as</a:t>
            </a:r>
          </a:p>
          <a:p>
            <a:pPr marL="1371600" lvl="2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Tahoma" pitchFamily="34" charset="0"/>
              </a:rPr>
              <a:t>[$144,000 + ($144,000 x 0.20)] = $172,800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59338785"/>
      </p:ext>
    </p:extLst>
  </p:cSld>
  <p:clrMapOvr>
    <a:masterClrMapping/>
  </p:clrMapOvr>
  <p:transition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Budget: Schedule of Cash Receipts</a:t>
            </a:r>
          </a:p>
        </p:txBody>
      </p:sp>
      <p:sp>
        <p:nvSpPr>
          <p:cNvPr id="329731" name="Text Box 3"/>
          <p:cNvSpPr txBox="1">
            <a:spLocks noChangeArrowheads="1"/>
          </p:cNvSpPr>
          <p:nvPr/>
        </p:nvSpPr>
        <p:spPr bwMode="auto">
          <a:xfrm>
            <a:off x="762000" y="1658416"/>
            <a:ext cx="7315200" cy="4555093"/>
          </a:xfrm>
          <a:prstGeom prst="rect">
            <a:avLst/>
          </a:prstGeom>
          <a:solidFill>
            <a:srgbClr val="002060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35921" dir="2700000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chemeClr val="bg1"/>
                </a:solidFill>
                <a:latin typeface="Tahoma" pitchFamily="34" charset="0"/>
                <a:cs typeface="+mn-cs"/>
              </a:rPr>
              <a:t>This schedule is used later to prepare the cash budget.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chemeClr val="bg1"/>
                </a:solidFill>
                <a:latin typeface="Tahoma" pitchFamily="34" charset="0"/>
                <a:cs typeface="+mn-cs"/>
              </a:rPr>
              <a:t>Hampton Hams (HH) will collect cash sales in the month of sale.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chemeClr val="bg1"/>
                </a:solidFill>
                <a:latin typeface="Tahoma" pitchFamily="34" charset="0"/>
                <a:cs typeface="+mn-cs"/>
              </a:rPr>
              <a:t>HH assumes it will collect accounts receivable from credit sales </a:t>
            </a:r>
            <a:r>
              <a:rPr lang="en-US" sz="2200" i="1" dirty="0">
                <a:solidFill>
                  <a:schemeClr val="bg1"/>
                </a:solidFill>
                <a:latin typeface="Tahoma" pitchFamily="34" charset="0"/>
                <a:cs typeface="+mn-cs"/>
              </a:rPr>
              <a:t>in full</a:t>
            </a:r>
            <a:r>
              <a:rPr lang="en-US" sz="2200" dirty="0">
                <a:solidFill>
                  <a:schemeClr val="bg1"/>
                </a:solidFill>
                <a:latin typeface="Tahoma" pitchFamily="34" charset="0"/>
                <a:cs typeface="+mn-cs"/>
              </a:rPr>
              <a:t> in the month following the sale.</a:t>
            </a:r>
          </a:p>
          <a:p>
            <a:pPr marL="1371600" lvl="2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chemeClr val="bg1"/>
                </a:solidFill>
                <a:latin typeface="Tahoma" pitchFamily="34" charset="0"/>
              </a:rPr>
              <a:t>For example, October credit sales will be collected in full in November.</a:t>
            </a:r>
            <a:endParaRPr lang="en-US" sz="2200" dirty="0">
              <a:solidFill>
                <a:schemeClr val="bg1"/>
              </a:solidFill>
              <a:latin typeface="Tahoma" pitchFamily="34" charset="0"/>
              <a:cs typeface="+mn-cs"/>
            </a:endParaRP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chemeClr val="bg1"/>
                </a:solidFill>
                <a:latin typeface="Tahoma" pitchFamily="34" charset="0"/>
              </a:rPr>
              <a:t>Collections may spread over several months, and some receivables may never be collected.</a:t>
            </a:r>
            <a:endParaRPr lang="en-US" sz="2200" dirty="0">
              <a:solidFill>
                <a:schemeClr val="bg1"/>
              </a:solidFill>
              <a:latin typeface="Tahoma" pitchFamily="34" charset="0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26175694"/>
      </p:ext>
    </p:extLst>
  </p:cSld>
  <p:clrMapOvr>
    <a:masterClrMapping/>
  </p:clrMapOvr>
  <p:transition>
    <p:strips dir="r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Cash Receipts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F1EDC6DE-3469-4DF1-92F4-C4C71F5A8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676400"/>
            <a:ext cx="7162800" cy="45089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  <a:cs typeface="+mn-cs"/>
              </a:rPr>
              <a:t>Total cash receipts are determined by adding the current month’s cash sales to the cash collected from the previous month’s credit sales (accounts receivable balance).</a:t>
            </a:r>
          </a:p>
          <a:p>
            <a:pPr marL="914400" lvl="1" indent="-457200" eaLnBrk="0" hangingPunct="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October receipts are projected to be $40,000 because the store opens in October.</a:t>
            </a:r>
          </a:p>
          <a:p>
            <a:pPr marL="914400" lvl="1" indent="-457200" eaLnBrk="0" hangingPunct="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November receipts are projected to be $168,000 ($48,000 November cash sales + $120,000 October sales on account).</a:t>
            </a:r>
          </a:p>
          <a:p>
            <a:pPr marL="914400" lvl="1" indent="-457200" eaLnBrk="0" hangingPunct="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December receipts are projected to be $201,600 ($57,600 December cash sales + $144,000 November sales on account).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71245226"/>
      </p:ext>
    </p:extLst>
  </p:cSld>
  <p:clrMapOvr>
    <a:masterClrMapping/>
  </p:clrMapOvr>
  <p:transition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153370"/>
          </a:xfrm>
        </p:spPr>
        <p:txBody>
          <a:bodyPr/>
          <a:lstStyle/>
          <a:p>
            <a:r>
              <a:rPr lang="en-US" dirty="0"/>
              <a:t>Sales Budget: Schedule of Cash Receipts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67BD6DF-E9DF-4C6D-9816-535578A2FD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122" y="1518497"/>
            <a:ext cx="4891755" cy="486989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41387448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 14-1: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Describe the budgeting process and the benefits it provides.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8964345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 Forma Financial Statement Data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F1EDC6DE-3469-4DF1-92F4-C4C71F5A8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676400"/>
            <a:ext cx="7162800" cy="45089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Pro Forma Data column in the sales budget displays two figures reported on the quarter-end (December 31) budgeted financial statements.</a:t>
            </a:r>
          </a:p>
          <a:p>
            <a:pPr marL="914400" lvl="1" indent="-457200" eaLnBrk="0" hangingPunct="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The </a:t>
            </a:r>
            <a:r>
              <a:rPr lang="en-US" sz="2200" i="1" dirty="0">
                <a:solidFill>
                  <a:srgbClr val="002060"/>
                </a:solidFill>
                <a:latin typeface="Tahoma" pitchFamily="34" charset="0"/>
              </a:rPr>
              <a:t>accounts receivable balance </a:t>
            </a: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will be reported on the balance sheet as $172,800 (December credit sales).</a:t>
            </a:r>
          </a:p>
          <a:p>
            <a:pPr marL="914400" lvl="1" indent="-457200" eaLnBrk="0" hangingPunct="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The $582,400 of </a:t>
            </a:r>
            <a:r>
              <a:rPr lang="en-US" sz="2200" i="1" dirty="0">
                <a:solidFill>
                  <a:srgbClr val="002060"/>
                </a:solidFill>
                <a:latin typeface="Tahoma" pitchFamily="34" charset="0"/>
              </a:rPr>
              <a:t>sales revenue </a:t>
            </a: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will be reported on the budgeted income statement for the quarter.</a:t>
            </a:r>
          </a:p>
          <a:p>
            <a:pPr marL="1371600" lvl="2" indent="-457200" eaLnBrk="0" hangingPunct="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This amount is the total sales revenue ($160,000 + $192,000 + $230,400)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3813578"/>
      </p:ext>
    </p:extLst>
  </p:cSld>
  <p:clrMapOvr>
    <a:masterClrMapping/>
  </p:clrMapOvr>
  <p:transition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 14-3: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Prepare an inventory purchases budget and related schedule of cash payments.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5619478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Inventory Purchases Budget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F1EDC6DE-3469-4DF1-92F4-C4C71F5A8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676400"/>
            <a:ext cx="7162800" cy="427809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Inventory purchases budget shows the amount of inventory HH must purchase each month to satisfy the demand projected in the sales budget.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The </a:t>
            </a:r>
            <a:r>
              <a:rPr lang="en-US" sz="2200" i="1" dirty="0">
                <a:solidFill>
                  <a:srgbClr val="002060"/>
                </a:solidFill>
                <a:latin typeface="Tahoma" pitchFamily="34" charset="0"/>
              </a:rPr>
              <a:t>total inventory needed </a:t>
            </a: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each month equals the amount of inventory HH plans to sell that month plus the amount of inventory HH wants on hand at month-end.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To the extent that total inventory needed exceeds the inventory on hand, HH will need to purchase additional inventory.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94907042"/>
      </p:ext>
    </p:extLst>
  </p:cSld>
  <p:clrMapOvr>
    <a:masterClrMapping/>
  </p:clrMapOvr>
  <p:transition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b="1" dirty="0"/>
              <a:t>Inventory Purchases Budget</a:t>
            </a:r>
          </a:p>
        </p:txBody>
      </p:sp>
      <p:sp>
        <p:nvSpPr>
          <p:cNvPr id="21507" name="Rectangle 3"/>
          <p:cNvSpPr>
            <a:spLocks noChangeArrowheads="1"/>
          </p:cNvSpPr>
          <p:nvPr/>
        </p:nvSpPr>
        <p:spPr bwMode="auto">
          <a:xfrm>
            <a:off x="771625" y="1600200"/>
            <a:ext cx="78486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marL="0" indent="0">
              <a:spcBef>
                <a:spcPct val="20000"/>
              </a:spcBef>
              <a:buClr>
                <a:schemeClr val="tx1"/>
              </a:buClr>
              <a:buFont typeface="Wingdings" pitchFamily="2" charset="2"/>
              <a:buNone/>
            </a:pPr>
            <a:r>
              <a:rPr lang="en-US" altLang="en-US" sz="3000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amount of inventory to purchase is computed as follows:</a:t>
            </a:r>
            <a:endParaRPr lang="en-US" altLang="en-US" sz="2800" dirty="0">
              <a:solidFill>
                <a:srgbClr val="000099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B5BED3-A640-4226-9C0C-E50FBAE586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960" y="3048000"/>
            <a:ext cx="7769929" cy="286353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62416568"/>
      </p:ext>
    </p:extLst>
  </p:cSld>
  <p:clrMapOvr>
    <a:masterClrMapping/>
  </p:clrMapOvr>
  <p:transition>
    <p:checker dir="vert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Inventory Purchases Budget Example</a:t>
            </a:r>
          </a:p>
        </p:txBody>
      </p:sp>
      <p:sp>
        <p:nvSpPr>
          <p:cNvPr id="335875" name="Text Box 3"/>
          <p:cNvSpPr txBox="1">
            <a:spLocks noChangeArrowheads="1"/>
          </p:cNvSpPr>
          <p:nvPr/>
        </p:nvSpPr>
        <p:spPr bwMode="auto">
          <a:xfrm>
            <a:off x="762000" y="1690689"/>
            <a:ext cx="7467600" cy="40934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latin typeface="Tahoma" pitchFamily="34" charset="0"/>
                <a:cs typeface="+mn-cs"/>
              </a:rPr>
              <a:t>It is HH’s policy to maintain an ending inventory equal to 25 percent of the next month’s </a:t>
            </a:r>
            <a:r>
              <a:rPr lang="en-US" sz="2600" i="1" dirty="0">
                <a:latin typeface="Tahoma" pitchFamily="34" charset="0"/>
                <a:cs typeface="+mn-cs"/>
              </a:rPr>
              <a:t>projected cost of goods sold</a:t>
            </a:r>
            <a:r>
              <a:rPr lang="en-US" sz="2600" dirty="0">
                <a:latin typeface="Tahoma" pitchFamily="34" charset="0"/>
                <a:cs typeface="+mn-cs"/>
              </a:rPr>
              <a:t>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latin typeface="Tahoma" pitchFamily="34" charset="0"/>
              </a:rPr>
              <a:t>HH’s cost of goods sold normally equals 70 percent of sales.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latin typeface="Tahoma" pitchFamily="34" charset="0"/>
                <a:cs typeface="+mn-cs"/>
              </a:rPr>
              <a:t>The inventory purchases budget shown in Exhibit 14.3 was prepared using this information and the information in the sales budget.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29322029"/>
      </p:ext>
    </p:extLst>
  </p:cSld>
  <p:clrMapOvr>
    <a:masterClrMapping/>
  </p:clrMapOvr>
  <p:transition>
    <p:cover dir="r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50" y="76200"/>
            <a:ext cx="7886700" cy="1160647"/>
          </a:xfrm>
        </p:spPr>
        <p:txBody>
          <a:bodyPr>
            <a:normAutofit/>
          </a:bodyPr>
          <a:lstStyle/>
          <a:p>
            <a:r>
              <a:rPr lang="en-US" dirty="0"/>
              <a:t>Inventory Purchases Budget Example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7908981-10BF-4F9A-A2C7-BBA5BF625A06}"/>
              </a:ext>
            </a:extLst>
          </p:cNvPr>
          <p:cNvGrpSpPr/>
          <p:nvPr/>
        </p:nvGrpSpPr>
        <p:grpSpPr>
          <a:xfrm>
            <a:off x="1619250" y="2438400"/>
            <a:ext cx="5905500" cy="3942736"/>
            <a:chOff x="923703" y="0"/>
            <a:chExt cx="7296593" cy="5041751"/>
          </a:xfrm>
        </p:grpSpPr>
        <p:pic>
          <p:nvPicPr>
            <p:cNvPr id="5" name="Picture 4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35353FE5-6064-46C4-9F11-18444A86F3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1111"/>
            <a:stretch/>
          </p:blipFill>
          <p:spPr>
            <a:xfrm>
              <a:off x="923703" y="0"/>
              <a:ext cx="7296593" cy="4038600"/>
            </a:xfrm>
            <a:prstGeom prst="rect">
              <a:avLst/>
            </a:prstGeom>
          </p:spPr>
        </p:pic>
        <p:pic>
          <p:nvPicPr>
            <p:cNvPr id="13" name="Picture 12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CAB727CB-11C7-4298-8B5B-174AF930CD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5373"/>
            <a:stretch/>
          </p:blipFill>
          <p:spPr>
            <a:xfrm>
              <a:off x="923703" y="4038600"/>
              <a:ext cx="7296593" cy="1003151"/>
            </a:xfrm>
            <a:prstGeom prst="rect">
              <a:avLst/>
            </a:prstGeom>
          </p:spPr>
        </p:pic>
      </p:grpSp>
      <p:sp>
        <p:nvSpPr>
          <p:cNvPr id="6" name="Text Box 3">
            <a:extLst>
              <a:ext uri="{FF2B5EF4-FFF2-40B4-BE49-F238E27FC236}">
                <a16:creationId xmlns:a16="http://schemas.microsoft.com/office/drawing/2014/main" id="{AC7D1583-26E9-4902-8703-EA6625F673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009589"/>
            <a:ext cx="7162800" cy="13388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2060"/>
                </a:solidFill>
                <a:latin typeface="Tahoma" pitchFamily="34" charset="0"/>
              </a:rPr>
              <a:t>The ending inventory in one month becomes the beginning inventory in the following month.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2060"/>
                </a:solidFill>
                <a:latin typeface="Tahoma" pitchFamily="34" charset="0"/>
              </a:rPr>
              <a:t>For example, October’s desired ending inventory becomes November’s beginning inventory.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93714323"/>
      </p:ext>
    </p:extLst>
  </p:cSld>
  <p:clrMapOvr>
    <a:masterClrMapping/>
  </p:clrMapOvr>
  <p:transition>
    <p:dissolv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Inventory Purchases Budget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F1EDC6DE-3469-4DF1-92F4-C4C71F5A8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524000"/>
            <a:ext cx="7162800" cy="4870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Tahoma" pitchFamily="34" charset="0"/>
                <a:cs typeface="+mn-cs"/>
              </a:rPr>
              <a:t>HH determined </a:t>
            </a:r>
            <a:r>
              <a:rPr lang="en-US" sz="2300" i="1" dirty="0">
                <a:solidFill>
                  <a:srgbClr val="002060"/>
                </a:solidFill>
                <a:latin typeface="Tahoma" pitchFamily="34" charset="0"/>
                <a:cs typeface="+mn-cs"/>
              </a:rPr>
              <a:t>budgeted cost of goods s</a:t>
            </a:r>
            <a:r>
              <a:rPr lang="en-US" sz="2300" dirty="0">
                <a:solidFill>
                  <a:srgbClr val="002060"/>
                </a:solidFill>
                <a:latin typeface="Tahoma" pitchFamily="34" charset="0"/>
                <a:cs typeface="+mn-cs"/>
              </a:rPr>
              <a:t>old for October by multiplying October </a:t>
            </a:r>
            <a:r>
              <a:rPr lang="en-US" sz="2300" i="1" dirty="0">
                <a:solidFill>
                  <a:srgbClr val="002060"/>
                </a:solidFill>
                <a:latin typeface="Tahoma" pitchFamily="34" charset="0"/>
                <a:cs typeface="+mn-cs"/>
              </a:rPr>
              <a:t>budgeted sales </a:t>
            </a:r>
            <a:r>
              <a:rPr lang="en-US" sz="2300" dirty="0">
                <a:solidFill>
                  <a:srgbClr val="002060"/>
                </a:solidFill>
                <a:latin typeface="Tahoma" pitchFamily="34" charset="0"/>
                <a:cs typeface="+mn-cs"/>
              </a:rPr>
              <a:t>by 70 percent ($160,000 x 0.70 = $112,000).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Tahoma" pitchFamily="34" charset="0"/>
              </a:rPr>
              <a:t>The October </a:t>
            </a:r>
            <a:r>
              <a:rPr lang="en-US" sz="2300" i="1" dirty="0">
                <a:solidFill>
                  <a:srgbClr val="002060"/>
                </a:solidFill>
                <a:latin typeface="Tahoma" pitchFamily="34" charset="0"/>
              </a:rPr>
              <a:t>desired ending inventory </a:t>
            </a:r>
            <a:r>
              <a:rPr lang="en-US" sz="2300" dirty="0">
                <a:solidFill>
                  <a:srgbClr val="002060"/>
                </a:solidFill>
                <a:latin typeface="Tahoma" pitchFamily="34" charset="0"/>
              </a:rPr>
              <a:t>was computed by multiplying November </a:t>
            </a:r>
            <a:r>
              <a:rPr lang="en-US" sz="2300" i="1" dirty="0">
                <a:solidFill>
                  <a:srgbClr val="002060"/>
                </a:solidFill>
                <a:latin typeface="Tahoma" pitchFamily="34" charset="0"/>
              </a:rPr>
              <a:t>budgeted cost of goods sold </a:t>
            </a:r>
            <a:r>
              <a:rPr lang="en-US" sz="2300" dirty="0">
                <a:solidFill>
                  <a:srgbClr val="002060"/>
                </a:solidFill>
                <a:latin typeface="Tahoma" pitchFamily="34" charset="0"/>
              </a:rPr>
              <a:t>by 25 percent ($134,400 x 0.25 = $33,600).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Tahoma" pitchFamily="34" charset="0"/>
                <a:cs typeface="+mn-cs"/>
              </a:rPr>
              <a:t>Desired ending inventory for November is $40,320 ($161,280 x 0.25).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Tahoma" pitchFamily="34" charset="0"/>
              </a:rPr>
              <a:t>Desired ending inventory for December is based on January projected cost of goods sold of $140,000.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12108426"/>
      </p:ext>
    </p:extLst>
  </p:cSld>
  <p:clrMapOvr>
    <a:masterClrMapping/>
  </p:clrMapOvr>
  <p:transition>
    <p:cover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 of Cash Payments for Inventory Purchases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F1EDC6DE-3469-4DF1-92F4-C4C71F5A8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524000"/>
            <a:ext cx="7162800" cy="43550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  <a:cs typeface="+mn-cs"/>
              </a:rPr>
              <a:t>Cash payments are projected as follows: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October cash payments for inventory are $87,360.  Because the store opens in October, no accounts payable balance from September remains to be paid in October.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November cash payments for inventory are $142,912 (40 percent of October purchases + 60 percent of November purchases).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2060"/>
                </a:solidFill>
                <a:latin typeface="Tahoma" pitchFamily="34" charset="0"/>
              </a:rPr>
              <a:t>December cash payments for inventory are $150,024 (40 percent of November purchases + 60 percent of December purchases).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9000620"/>
      </p:ext>
    </p:extLst>
  </p:cSld>
  <p:clrMapOvr>
    <a:masterClrMapping/>
  </p:clrMapOvr>
  <p:transition>
    <p:cover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50" y="76200"/>
            <a:ext cx="7886700" cy="1160647"/>
          </a:xfrm>
        </p:spPr>
        <p:txBody>
          <a:bodyPr>
            <a:normAutofit/>
          </a:bodyPr>
          <a:lstStyle/>
          <a:p>
            <a:r>
              <a:rPr lang="en-US" dirty="0"/>
              <a:t>Inventory Purchases Budget Example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182D61A-2EBF-4694-901E-CF685A35D71D}"/>
              </a:ext>
            </a:extLst>
          </p:cNvPr>
          <p:cNvGrpSpPr/>
          <p:nvPr/>
        </p:nvGrpSpPr>
        <p:grpSpPr>
          <a:xfrm>
            <a:off x="1104900" y="990600"/>
            <a:ext cx="6286500" cy="4495800"/>
            <a:chOff x="1076102" y="152400"/>
            <a:chExt cx="7296594" cy="5562600"/>
          </a:xfrm>
        </p:grpSpPr>
        <p:pic>
          <p:nvPicPr>
            <p:cNvPr id="5" name="Picture 4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35353FE5-6064-46C4-9F11-18444A86F3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7778"/>
            <a:stretch/>
          </p:blipFill>
          <p:spPr>
            <a:xfrm>
              <a:off x="1076102" y="2819400"/>
              <a:ext cx="7296593" cy="2895600"/>
            </a:xfrm>
            <a:prstGeom prst="rect">
              <a:avLst/>
            </a:prstGeom>
          </p:spPr>
        </p:pic>
        <p:pic>
          <p:nvPicPr>
            <p:cNvPr id="13" name="Picture 12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CAB727CB-11C7-4298-8B5B-174AF930CD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1111"/>
            <a:stretch/>
          </p:blipFill>
          <p:spPr>
            <a:xfrm>
              <a:off x="1076103" y="152400"/>
              <a:ext cx="7296593" cy="2667000"/>
            </a:xfrm>
            <a:prstGeom prst="rect">
              <a:avLst/>
            </a:prstGeom>
          </p:spPr>
        </p:pic>
      </p:grpSp>
      <p:sp>
        <p:nvSpPr>
          <p:cNvPr id="7" name="Text Box 3">
            <a:extLst>
              <a:ext uri="{FF2B5EF4-FFF2-40B4-BE49-F238E27FC236}">
                <a16:creationId xmlns:a16="http://schemas.microsoft.com/office/drawing/2014/main" id="{5EDDBC5E-31CC-46F1-A1DB-37E1BFB1A0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5562600"/>
            <a:ext cx="6934200" cy="7848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2060"/>
                </a:solidFill>
                <a:latin typeface="Tahoma" pitchFamily="34" charset="0"/>
                <a:cs typeface="+mn-cs"/>
              </a:rPr>
              <a:t>$145,600 x 60% = $87,360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2060"/>
                </a:solidFill>
                <a:latin typeface="Tahoma" pitchFamily="34" charset="0"/>
              </a:rPr>
              <a:t>$145,600 x 40% = $58,240</a:t>
            </a:r>
            <a:endParaRPr lang="en-US" dirty="0">
              <a:solidFill>
                <a:srgbClr val="002060"/>
              </a:solidFill>
              <a:latin typeface="Tahoma" pitchFamily="34" charset="0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34267507"/>
      </p:ext>
    </p:extLst>
  </p:cSld>
  <p:clrMapOvr>
    <a:masterClrMapping/>
  </p:clrMapOvr>
  <p:transition>
    <p:dissolv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 Forma Financial Statement Data</a:t>
            </a:r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F1EDC6DE-3469-4DF1-92F4-C4C71F5A8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524000"/>
            <a:ext cx="7162800" cy="43396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Pro Forma Data column displays three figures HH will report on the quarter-end budgeted financial statements.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</a:rPr>
              <a:t>The $407,680 </a:t>
            </a:r>
            <a:r>
              <a:rPr lang="en-US" sz="2400" i="1" dirty="0">
                <a:solidFill>
                  <a:srgbClr val="002060"/>
                </a:solidFill>
                <a:latin typeface="Tahoma" pitchFamily="34" charset="0"/>
              </a:rPr>
              <a:t>cost of goods sold </a:t>
            </a:r>
            <a:r>
              <a:rPr lang="en-US" sz="2400" dirty="0">
                <a:solidFill>
                  <a:srgbClr val="002060"/>
                </a:solidFill>
                <a:latin typeface="Tahoma" pitchFamily="34" charset="0"/>
              </a:rPr>
              <a:t>is reported on the pro forma income statement.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$35,000 </a:t>
            </a:r>
            <a:r>
              <a:rPr lang="en-US" sz="2400" i="1" dirty="0">
                <a:solidFill>
                  <a:srgbClr val="002060"/>
                </a:solidFill>
                <a:latin typeface="Tahoma" pitchFamily="34" charset="0"/>
                <a:cs typeface="+mn-cs"/>
              </a:rPr>
              <a:t>ending inventory </a:t>
            </a:r>
            <a:r>
              <a:rPr lang="en-US" sz="2400" dirty="0">
                <a:solidFill>
                  <a:srgbClr val="002060"/>
                </a:solidFill>
                <a:latin typeface="Tahoma" pitchFamily="34" charset="0"/>
                <a:cs typeface="+mn-cs"/>
              </a:rPr>
              <a:t>as of December 31 is reported on the pro forma balance sheet.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itchFamily="34" charset="0"/>
              </a:rPr>
              <a:t>The $682,384 of </a:t>
            </a:r>
            <a:r>
              <a:rPr lang="en-US" sz="2400" i="1" dirty="0">
                <a:solidFill>
                  <a:srgbClr val="002060"/>
                </a:solidFill>
                <a:latin typeface="Tahoma" pitchFamily="34" charset="0"/>
              </a:rPr>
              <a:t>accounts payable </a:t>
            </a:r>
            <a:r>
              <a:rPr lang="en-US" sz="2400" dirty="0">
                <a:solidFill>
                  <a:srgbClr val="002060"/>
                </a:solidFill>
                <a:latin typeface="Tahoma" pitchFamily="34" charset="0"/>
              </a:rPr>
              <a:t>is reported on the pro forma balance sheet.</a:t>
            </a:r>
            <a:endParaRPr lang="en-US" sz="2400" dirty="0">
              <a:solidFill>
                <a:srgbClr val="002060"/>
              </a:solidFill>
              <a:latin typeface="Tahoma" pitchFamily="34" charset="0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0669198"/>
      </p:ext>
    </p:extLst>
  </p:cSld>
  <p:clrMapOvr>
    <a:masterClrMapping/>
  </p:clrMapOvr>
  <p:transition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Planning Process</a:t>
            </a:r>
          </a:p>
        </p:txBody>
      </p:sp>
      <p:sp>
        <p:nvSpPr>
          <p:cNvPr id="348163" name="Text Box 3"/>
          <p:cNvSpPr txBox="1">
            <a:spLocks noChangeArrowheads="1"/>
          </p:cNvSpPr>
          <p:nvPr/>
        </p:nvSpPr>
        <p:spPr bwMode="auto">
          <a:xfrm>
            <a:off x="838200" y="1676400"/>
            <a:ext cx="7162800" cy="38933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Planning normally addresses three different time horizons: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Short term planning fo</a:t>
            </a: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cuses on the coming year.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Intermediate-range planning usually covers three to five years.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Long-range planning focuses on time frames more than 5 years in the future.</a:t>
            </a:r>
            <a:endParaRPr lang="en-US" sz="2600" dirty="0">
              <a:solidFill>
                <a:srgbClr val="002060"/>
              </a:solidFill>
              <a:latin typeface="Tahoma" pitchFamily="34" charset="0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5826093"/>
      </p:ext>
    </p:extLst>
  </p:cSld>
  <p:clrMapOvr>
    <a:masterClrMapping/>
  </p:clrMapOvr>
  <p:transition>
    <p:strips dir="r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 14-4: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Prepare a selling and administrative expense budget and related schedule of cash payments.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2156547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Selling and Administrative Expense Budget</a:t>
            </a:r>
          </a:p>
        </p:txBody>
      </p:sp>
      <p:sp>
        <p:nvSpPr>
          <p:cNvPr id="342019" name="Text Box 3"/>
          <p:cNvSpPr txBox="1">
            <a:spLocks noChangeArrowheads="1"/>
          </p:cNvSpPr>
          <p:nvPr/>
        </p:nvSpPr>
        <p:spPr bwMode="auto">
          <a:xfrm>
            <a:off x="533400" y="1905000"/>
            <a:ext cx="7924800" cy="42934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35921" dir="2700000" algn="ctr" rotWithShape="0">
              <a:srgbClr val="000000"/>
            </a:outerShdw>
          </a:effectLst>
        </p:spPr>
        <p:txBody>
          <a:bodyPr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details of the Selling and Administrative (S&amp;A) Budget shown on the following slides: 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S</a:t>
            </a: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ales commission (based on 2% of sales) is paid in the month following the sale.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S</a:t>
            </a: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upplies expense (based on 1% of sales) is paid in the month of the sale. 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utility expense is paid in the month following the usage of the electricity, gas, and water.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0517351"/>
      </p:ext>
    </p:extLst>
  </p:cSld>
  <p:clrMapOvr>
    <a:masterClrMapping/>
  </p:clrMapOvr>
  <p:transition>
    <p:strips dir="rd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28650" y="152401"/>
            <a:ext cx="7886700" cy="1371600"/>
          </a:xfrm>
        </p:spPr>
        <p:txBody>
          <a:bodyPr>
            <a:normAutofit/>
          </a:bodyPr>
          <a:lstStyle/>
          <a:p>
            <a:r>
              <a:rPr lang="en-US" altLang="en-US" dirty="0"/>
              <a:t>Selling and Administrative Expense Budget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D700512-E49D-4524-8075-20693BA3EC97}"/>
              </a:ext>
            </a:extLst>
          </p:cNvPr>
          <p:cNvGrpSpPr/>
          <p:nvPr/>
        </p:nvGrpSpPr>
        <p:grpSpPr>
          <a:xfrm>
            <a:off x="1104900" y="1143000"/>
            <a:ext cx="6934200" cy="5257800"/>
            <a:chOff x="830879" y="0"/>
            <a:chExt cx="7482242" cy="5565354"/>
          </a:xfrm>
        </p:grpSpPr>
        <p:pic>
          <p:nvPicPr>
            <p:cNvPr id="3" name="Picture 2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94BB732C-81C4-4882-B84F-E8DC3ECD6C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2222"/>
            <a:stretch/>
          </p:blipFill>
          <p:spPr>
            <a:xfrm>
              <a:off x="830879" y="0"/>
              <a:ext cx="7482242" cy="3962400"/>
            </a:xfrm>
            <a:prstGeom prst="rect">
              <a:avLst/>
            </a:prstGeom>
          </p:spPr>
        </p:pic>
        <p:pic>
          <p:nvPicPr>
            <p:cNvPr id="9" name="Picture 8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CEBBB163-B791-4B03-99BE-E6B236640E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667"/>
            <a:stretch/>
          </p:blipFill>
          <p:spPr>
            <a:xfrm>
              <a:off x="830879" y="3965154"/>
              <a:ext cx="7482242" cy="16002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4064475948"/>
      </p:ext>
    </p:extLst>
  </p:cSld>
  <p:clrMapOvr>
    <a:masterClrMapping/>
  </p:clrMapOvr>
  <p:transition>
    <p:dissolv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28650" y="152401"/>
            <a:ext cx="7886700" cy="1371600"/>
          </a:xfrm>
        </p:spPr>
        <p:txBody>
          <a:bodyPr>
            <a:normAutofit/>
          </a:bodyPr>
          <a:lstStyle/>
          <a:p>
            <a:r>
              <a:rPr lang="en-US" altLang="en-US" dirty="0"/>
              <a:t>Selling and Administrative Expense Budget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D3B053D-958D-49AA-81CF-D02542316372}"/>
              </a:ext>
            </a:extLst>
          </p:cNvPr>
          <p:cNvGrpSpPr/>
          <p:nvPr/>
        </p:nvGrpSpPr>
        <p:grpSpPr>
          <a:xfrm>
            <a:off x="826542" y="1143000"/>
            <a:ext cx="7688807" cy="5029200"/>
            <a:chOff x="978942" y="152400"/>
            <a:chExt cx="7490914" cy="4876799"/>
          </a:xfrm>
        </p:grpSpPr>
        <p:pic>
          <p:nvPicPr>
            <p:cNvPr id="4" name="Picture 3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1FA01473-63F3-4291-9885-1A20621C5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7778" b="23333"/>
            <a:stretch/>
          </p:blipFill>
          <p:spPr>
            <a:xfrm>
              <a:off x="978942" y="2819400"/>
              <a:ext cx="7490913" cy="1295400"/>
            </a:xfrm>
            <a:prstGeom prst="rect">
              <a:avLst/>
            </a:prstGeom>
          </p:spPr>
        </p:pic>
        <p:pic>
          <p:nvPicPr>
            <p:cNvPr id="11" name="Picture 10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5A2D5F32-33FD-4511-8330-88E581F618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61111"/>
            <a:stretch/>
          </p:blipFill>
          <p:spPr>
            <a:xfrm>
              <a:off x="978943" y="152400"/>
              <a:ext cx="7490913" cy="2667000"/>
            </a:xfrm>
            <a:prstGeom prst="rect">
              <a:avLst/>
            </a:prstGeom>
          </p:spPr>
        </p:pic>
        <p:pic>
          <p:nvPicPr>
            <p:cNvPr id="12" name="Picture 11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E4103D3B-8E45-48B6-8E69-405FB9083D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6667"/>
            <a:stretch/>
          </p:blipFill>
          <p:spPr>
            <a:xfrm>
              <a:off x="978942" y="4114799"/>
              <a:ext cx="7490913" cy="9144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2126367531"/>
      </p:ext>
    </p:extLst>
  </p:cSld>
  <p:clrMapOvr>
    <a:masterClrMapping/>
  </p:clrMapOvr>
  <p:transition>
    <p:dissolv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 14-5: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Prepare a cash budget.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24451970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Cash Receipts Section</a:t>
            </a:r>
          </a:p>
        </p:txBody>
      </p:sp>
      <p:sp>
        <p:nvSpPr>
          <p:cNvPr id="348163" name="Text Box 3"/>
          <p:cNvSpPr txBox="1">
            <a:spLocks noChangeArrowheads="1"/>
          </p:cNvSpPr>
          <p:nvPr/>
        </p:nvSpPr>
        <p:spPr bwMode="auto">
          <a:xfrm>
            <a:off x="762000" y="1676400"/>
            <a:ext cx="7239000" cy="26930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total cash available is determined by adding the beginning cash balance to the cash receipts from customers.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Cash receipts from customers come from the </a:t>
            </a:r>
            <a:r>
              <a:rPr lang="en-US" sz="2600" i="1" dirty="0">
                <a:solidFill>
                  <a:srgbClr val="002060"/>
                </a:solidFill>
                <a:latin typeface="Tahoma" pitchFamily="34" charset="0"/>
                <a:cs typeface="+mn-cs"/>
              </a:rPr>
              <a:t>schedule of cash receipts </a:t>
            </a: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in the sales budget.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49107228"/>
      </p:ext>
    </p:extLst>
  </p:cSld>
  <p:clrMapOvr>
    <a:masterClrMapping/>
  </p:clrMapOvr>
  <p:transition>
    <p:strips dir="rd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Cash Payments Section</a:t>
            </a:r>
          </a:p>
        </p:txBody>
      </p:sp>
      <p:sp>
        <p:nvSpPr>
          <p:cNvPr id="348163" name="Text Box 3"/>
          <p:cNvSpPr txBox="1">
            <a:spLocks noChangeArrowheads="1"/>
          </p:cNvSpPr>
          <p:nvPr/>
        </p:nvSpPr>
        <p:spPr bwMode="auto">
          <a:xfrm>
            <a:off x="762000" y="1676400"/>
            <a:ext cx="7239000" cy="44935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Cash payments include expected cash outflows for inventory purchases, S&amp;A expenses, interest expense, and investments.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The cash payments for inventory purchases come from the </a:t>
            </a:r>
            <a:r>
              <a:rPr lang="en-US" sz="2600" i="1" dirty="0">
                <a:solidFill>
                  <a:srgbClr val="002060"/>
                </a:solidFill>
                <a:latin typeface="Tahoma" pitchFamily="34" charset="0"/>
              </a:rPr>
              <a:t>schedule of cash payments for inventory purchases</a:t>
            </a: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cash payments for S&amp;A expenses come from the </a:t>
            </a:r>
            <a:r>
              <a:rPr lang="en-US" sz="2600" i="1" dirty="0">
                <a:solidFill>
                  <a:srgbClr val="002060"/>
                </a:solidFill>
                <a:latin typeface="Tahoma" pitchFamily="34" charset="0"/>
                <a:cs typeface="+mn-cs"/>
              </a:rPr>
              <a:t>schedule of cash payments for S&amp;A expenses</a:t>
            </a: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2754843"/>
      </p:ext>
    </p:extLst>
  </p:cSld>
  <p:clrMapOvr>
    <a:masterClrMapping/>
  </p:clrMapOvr>
  <p:transition>
    <p:strips dir="rd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Cash Payments and Financing</a:t>
            </a:r>
          </a:p>
        </p:txBody>
      </p:sp>
      <p:sp>
        <p:nvSpPr>
          <p:cNvPr id="348163" name="Text Box 3"/>
          <p:cNvSpPr txBox="1">
            <a:spLocks noChangeArrowheads="1"/>
          </p:cNvSpPr>
          <p:nvPr/>
        </p:nvSpPr>
        <p:spPr bwMode="auto">
          <a:xfrm>
            <a:off x="762000" y="1676400"/>
            <a:ext cx="7239000" cy="40934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HH plans to purchase, for cash, store fixtures with a cost of $130,000 in October.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HH borrows or repays principal and interest on the last day of each month. Any money borrowed from the bank bears interest at an annual rate of 12% (1% per month).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management at HH wants to maintain a cash balance of at least $10,000 at the end of every month.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67571"/>
      </p:ext>
    </p:extLst>
  </p:cSld>
  <p:clrMapOvr>
    <a:masterClrMapping/>
  </p:clrMapOvr>
  <p:transition>
    <p:strips dir="rd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Cash Budget for Hampton Hams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713C8E-B43E-4188-B482-A528BEF7085D}"/>
              </a:ext>
            </a:extLst>
          </p:cNvPr>
          <p:cNvGrpSpPr/>
          <p:nvPr/>
        </p:nvGrpSpPr>
        <p:grpSpPr>
          <a:xfrm>
            <a:off x="1024830" y="1295400"/>
            <a:ext cx="7094339" cy="5029200"/>
            <a:chOff x="830461" y="0"/>
            <a:chExt cx="7483078" cy="5334000"/>
          </a:xfrm>
        </p:grpSpPr>
        <p:pic>
          <p:nvPicPr>
            <p:cNvPr id="3" name="Picture 2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1F19D979-9205-4D8A-8291-D257771E01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4444"/>
            <a:stretch/>
          </p:blipFill>
          <p:spPr>
            <a:xfrm>
              <a:off x="830461" y="0"/>
              <a:ext cx="7483078" cy="4495800"/>
            </a:xfrm>
            <a:prstGeom prst="rect">
              <a:avLst/>
            </a:prstGeom>
          </p:spPr>
        </p:pic>
        <p:pic>
          <p:nvPicPr>
            <p:cNvPr id="6" name="Picture 5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02B373E2-80C3-402A-8C12-12D985D02C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7778"/>
            <a:stretch/>
          </p:blipFill>
          <p:spPr>
            <a:xfrm>
              <a:off x="830461" y="4495800"/>
              <a:ext cx="7483078" cy="8382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945045120"/>
      </p:ext>
    </p:extLst>
  </p:cSld>
  <p:clrMapOvr>
    <a:masterClrMapping/>
  </p:clrMapOvr>
  <p:transition spd="med">
    <p:dissolv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Cash Budget Data for Hampton Hams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05AA501-3BA4-41DC-B4D7-DA78BC7EE28B}"/>
              </a:ext>
            </a:extLst>
          </p:cNvPr>
          <p:cNvGrpSpPr/>
          <p:nvPr/>
        </p:nvGrpSpPr>
        <p:grpSpPr>
          <a:xfrm>
            <a:off x="771525" y="1371600"/>
            <a:ext cx="7600950" cy="4724400"/>
            <a:chOff x="914400" y="1295400"/>
            <a:chExt cx="7162800" cy="4495800"/>
          </a:xfrm>
        </p:grpSpPr>
        <p:pic>
          <p:nvPicPr>
            <p:cNvPr id="3" name="Picture 2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1F19D979-9205-4D8A-8291-D257771E01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444"/>
            <a:stretch/>
          </p:blipFill>
          <p:spPr>
            <a:xfrm>
              <a:off x="914400" y="3489350"/>
              <a:ext cx="7162800" cy="2301850"/>
            </a:xfrm>
            <a:prstGeom prst="rect">
              <a:avLst/>
            </a:prstGeom>
          </p:spPr>
        </p:pic>
        <p:pic>
          <p:nvPicPr>
            <p:cNvPr id="6" name="Picture 5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02B373E2-80C3-402A-8C12-12D985D02C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5555"/>
            <a:stretch/>
          </p:blipFill>
          <p:spPr>
            <a:xfrm>
              <a:off x="914400" y="1295400"/>
              <a:ext cx="7162800" cy="222991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DF2F7C3-A6C7-40FF-A16E-79B24ED953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836844" y="3453384"/>
              <a:ext cx="497155" cy="12902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2880853033"/>
      </p:ext>
    </p:extLst>
  </p:cSld>
  <p:clrMapOvr>
    <a:masterClrMapping/>
  </p:clrMapOvr>
  <p:transition spd="med"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Levels of Planning</a:t>
            </a:r>
          </a:p>
        </p:txBody>
      </p:sp>
      <p:sp>
        <p:nvSpPr>
          <p:cNvPr id="315395" name="Text Box 3"/>
          <p:cNvSpPr txBox="1">
            <a:spLocks noChangeArrowheads="1"/>
          </p:cNvSpPr>
          <p:nvPr/>
        </p:nvSpPr>
        <p:spPr bwMode="auto">
          <a:xfrm>
            <a:off x="762000" y="1600200"/>
            <a:ext cx="7924800" cy="41549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dist="53882" dir="2700000" algn="ctr" rotWithShape="0">
              <a:srgbClr val="000000"/>
            </a:outerShdw>
          </a:effectLst>
        </p:spPr>
        <p:txBody>
          <a:bodyPr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Tx/>
              <a:buAutoNum type="arabicPeriod"/>
              <a:defRPr/>
            </a:pPr>
            <a:r>
              <a:rPr lang="en-US" sz="2400" b="1" dirty="0">
                <a:solidFill>
                  <a:srgbClr val="002060"/>
                </a:solidFill>
                <a:latin typeface="+mn-lt"/>
                <a:cs typeface="+mn-cs"/>
              </a:rPr>
              <a:t>Strategic planning </a:t>
            </a:r>
            <a:r>
              <a:rPr lang="en-US" sz="2400" dirty="0">
                <a:solidFill>
                  <a:srgbClr val="002060"/>
                </a:solidFill>
                <a:latin typeface="+mn-lt"/>
                <a:cs typeface="+mn-cs"/>
              </a:rPr>
              <a:t>involves making long-term decisions such as defining the scope of the business, determining which products to develop or discontinue, and identifying the most profitable markets.</a:t>
            </a:r>
          </a:p>
          <a:p>
            <a:pPr marL="457200" indent="-457200" eaLnBrk="0" hangingPunct="0">
              <a:spcBef>
                <a:spcPct val="50000"/>
              </a:spcBef>
              <a:buFontTx/>
              <a:buAutoNum type="arabicPeriod"/>
              <a:defRPr/>
            </a:pPr>
            <a:r>
              <a:rPr lang="en-US" sz="2400" b="1" dirty="0">
                <a:solidFill>
                  <a:srgbClr val="002060"/>
                </a:solidFill>
                <a:latin typeface="+mn-lt"/>
                <a:cs typeface="+mn-cs"/>
              </a:rPr>
              <a:t>Capital budgeting </a:t>
            </a:r>
            <a:r>
              <a:rPr lang="en-US" sz="2400" dirty="0">
                <a:solidFill>
                  <a:srgbClr val="002060"/>
                </a:solidFill>
                <a:latin typeface="+mn-lt"/>
                <a:cs typeface="+mn-cs"/>
              </a:rPr>
              <a:t>focuses on intermediate-range planning and involves decisions such as whether to buy or lease equipment, whether to stimulate sales, or whether to increase company asset base.</a:t>
            </a:r>
          </a:p>
          <a:p>
            <a:pPr marL="457200" indent="-457200" eaLnBrk="0" hangingPunct="0">
              <a:spcBef>
                <a:spcPct val="50000"/>
              </a:spcBef>
              <a:buFontTx/>
              <a:buAutoNum type="arabicPeriod"/>
              <a:defRPr/>
            </a:pPr>
            <a:r>
              <a:rPr lang="en-US" sz="2400" b="1" dirty="0">
                <a:solidFill>
                  <a:srgbClr val="002060"/>
                </a:solidFill>
                <a:latin typeface="+mn-lt"/>
                <a:cs typeface="+mn-cs"/>
              </a:rPr>
              <a:t>Operations budgeting </a:t>
            </a:r>
            <a:r>
              <a:rPr lang="en-US" sz="2400" dirty="0">
                <a:solidFill>
                  <a:srgbClr val="002060"/>
                </a:solidFill>
                <a:latin typeface="+mn-lt"/>
                <a:cs typeface="+mn-cs"/>
              </a:rPr>
              <a:t>concentrates on short-term plans.  A key component is the </a:t>
            </a:r>
            <a:r>
              <a:rPr lang="en-US" sz="2400" i="1" dirty="0">
                <a:solidFill>
                  <a:srgbClr val="002060"/>
                </a:solidFill>
                <a:latin typeface="+mn-lt"/>
                <a:cs typeface="+mn-cs"/>
              </a:rPr>
              <a:t>master budget</a:t>
            </a:r>
            <a:r>
              <a:rPr lang="en-US" sz="2400" dirty="0">
                <a:solidFill>
                  <a:srgbClr val="002060"/>
                </a:solidFill>
                <a:latin typeface="+mn-lt"/>
                <a:cs typeface="+mn-cs"/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8914466"/>
      </p:ext>
    </p:extLst>
  </p:cSld>
  <p:clrMapOvr>
    <a:masterClrMapping/>
  </p:clrMapOvr>
  <p:transition>
    <p:blinds dir="vert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 14-6: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Prepare a pro forma income statement, balance sheet, and statement of cash flows.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38136265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 Forma Income Statement</a:t>
            </a:r>
          </a:p>
        </p:txBody>
      </p:sp>
      <p:sp>
        <p:nvSpPr>
          <p:cNvPr id="35843" name="Text Box 3"/>
          <p:cNvSpPr txBox="1">
            <a:spLocks noChangeArrowheads="1"/>
          </p:cNvSpPr>
          <p:nvPr/>
        </p:nvSpPr>
        <p:spPr bwMode="auto">
          <a:xfrm>
            <a:off x="762000" y="1657353"/>
            <a:ext cx="7391400" cy="44935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lvl1pPr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marL="457200" indent="-4572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2060"/>
                </a:solidFill>
                <a:latin typeface="Tahoma" pitchFamily="34" charset="0"/>
              </a:rPr>
              <a:t>The pro forma income statement gives management an estimate of the expected profitability of HH.</a:t>
            </a:r>
          </a:p>
          <a:p>
            <a:pPr marL="457200" indent="-4572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2060"/>
                </a:solidFill>
                <a:latin typeface="Tahoma" pitchFamily="34" charset="0"/>
              </a:rPr>
              <a:t>If the project appears to be unprofitable, management can make the decision to abandon it.</a:t>
            </a:r>
          </a:p>
          <a:p>
            <a:pPr marL="457200" indent="-4572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2060"/>
                </a:solidFill>
                <a:latin typeface="Tahoma" pitchFamily="34" charset="0"/>
              </a:rPr>
              <a:t>Although managers remain responsible for data analysis and decision making, computer technology offers powerful tools to assist in those tasks.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5148364"/>
      </p:ext>
    </p:extLst>
  </p:cSld>
  <p:clrMapOvr>
    <a:masterClrMapping/>
  </p:clrMapOvr>
  <p:transition>
    <p:strips dir="rd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 Forma Income Statement for Hampton Hams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E53C04-E353-4CFB-B816-74CFBDD66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991" y="1524000"/>
            <a:ext cx="6790018" cy="4648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77678796"/>
      </p:ext>
    </p:extLst>
  </p:cSld>
  <p:clrMapOvr>
    <a:masterClrMapping/>
  </p:clrMapOvr>
  <p:transition spd="med">
    <p:dissolv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 Forma Balance Sheet</a:t>
            </a:r>
          </a:p>
        </p:txBody>
      </p:sp>
      <p:sp>
        <p:nvSpPr>
          <p:cNvPr id="37891" name="Text Box 3"/>
          <p:cNvSpPr txBox="1">
            <a:spLocks noChangeArrowheads="1"/>
          </p:cNvSpPr>
          <p:nvPr/>
        </p:nvSpPr>
        <p:spPr bwMode="auto">
          <a:xfrm>
            <a:off x="762000" y="1600200"/>
            <a:ext cx="7162800" cy="40934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lvl1pPr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marL="457200" indent="-4572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2060"/>
                </a:solidFill>
                <a:latin typeface="Tahoma" pitchFamily="34" charset="0"/>
              </a:rPr>
              <a:t>Most of the figures on the pro forma balance sheet have already been explained.</a:t>
            </a:r>
          </a:p>
          <a:p>
            <a:pPr marL="457200" indent="-4572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2060"/>
                </a:solidFill>
                <a:latin typeface="Tahoma" pitchFamily="34" charset="0"/>
              </a:rPr>
              <a:t>The new store has no contributed capital because its operations will be financed through debt and retained earnings.</a:t>
            </a:r>
          </a:p>
          <a:p>
            <a:pPr marL="457200" indent="-4572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en-US" sz="2600" dirty="0">
                <a:solidFill>
                  <a:srgbClr val="002060"/>
                </a:solidFill>
                <a:latin typeface="Tahoma" pitchFamily="34" charset="0"/>
              </a:rPr>
              <a:t>The amount of retained earnings equals the amount of net income because no earnings from prior periods exist and no distributions are planned.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0228563"/>
      </p:ext>
    </p:extLst>
  </p:cSld>
  <p:clrMapOvr>
    <a:masterClrMapping/>
  </p:clrMapOvr>
  <p:transition>
    <p:strips dir="rd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6201"/>
            <a:ext cx="7886700" cy="1143000"/>
          </a:xfrm>
        </p:spPr>
        <p:txBody>
          <a:bodyPr/>
          <a:lstStyle/>
          <a:p>
            <a:r>
              <a:rPr lang="en-US" dirty="0"/>
              <a:t>Pro Forma Balance Sheet for Hampton Hams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B149907-43E8-4B9F-9F04-F4CA544E1E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896" y="990600"/>
            <a:ext cx="6984208" cy="52586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2424057"/>
      </p:ext>
    </p:extLst>
  </p:cSld>
  <p:clrMapOvr>
    <a:masterClrMapping/>
  </p:clrMapOvr>
  <p:transition spd="med">
    <p:dissolv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628650" y="76200"/>
            <a:ext cx="7886700" cy="1267903"/>
          </a:xfrm>
        </p:spPr>
        <p:txBody>
          <a:bodyPr/>
          <a:lstStyle/>
          <a:p>
            <a:r>
              <a:rPr lang="en-US" dirty="0"/>
              <a:t>Pro Forma Statement of Cash Flows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3973AE65-D1F1-4A81-A14B-8F20C5169C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414" y="1066800"/>
            <a:ext cx="7159171" cy="51010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93345756"/>
      </p:ext>
    </p:extLst>
  </p:cSld>
  <p:clrMapOvr>
    <a:masterClrMapping/>
  </p:clrMapOvr>
  <p:transition>
    <p:checker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Budgeting</a:t>
            </a:r>
          </a:p>
        </p:txBody>
      </p:sp>
      <p:sp>
        <p:nvSpPr>
          <p:cNvPr id="35843" name="Text Box 3"/>
          <p:cNvSpPr txBox="1">
            <a:spLocks noChangeArrowheads="1"/>
          </p:cNvSpPr>
          <p:nvPr/>
        </p:nvSpPr>
        <p:spPr bwMode="auto">
          <a:xfrm>
            <a:off x="628650" y="1447800"/>
            <a:ext cx="7829550" cy="4893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lvl1pPr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marL="457200" indent="-4572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en-US" sz="2500" dirty="0">
                <a:solidFill>
                  <a:srgbClr val="002060"/>
                </a:solidFill>
                <a:latin typeface="Tahoma" pitchFamily="34" charset="0"/>
              </a:rPr>
              <a:t>The planning of financial matters is called </a:t>
            </a:r>
            <a:r>
              <a:rPr lang="en-US" altLang="en-US" sz="2500" i="1" dirty="0">
                <a:solidFill>
                  <a:srgbClr val="002060"/>
                </a:solidFill>
                <a:latin typeface="Tahoma" pitchFamily="34" charset="0"/>
              </a:rPr>
              <a:t>budgeting</a:t>
            </a:r>
            <a:r>
              <a:rPr lang="en-US" altLang="en-US" sz="2500" dirty="0">
                <a:solidFill>
                  <a:srgbClr val="002060"/>
                </a:solidFill>
                <a:latin typeface="Tahoma" pitchFamily="34" charset="0"/>
              </a:rPr>
              <a:t>.</a:t>
            </a:r>
          </a:p>
          <a:p>
            <a:pPr marL="457200" indent="-4572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en-US" sz="2500" i="1" dirty="0">
                <a:solidFill>
                  <a:srgbClr val="002060"/>
                </a:solidFill>
                <a:latin typeface="Tahoma" pitchFamily="34" charset="0"/>
              </a:rPr>
              <a:t>Strategic planning </a:t>
            </a:r>
            <a:r>
              <a:rPr lang="en-US" altLang="en-US" sz="2500" dirty="0">
                <a:solidFill>
                  <a:srgbClr val="002060"/>
                </a:solidFill>
                <a:latin typeface="Tahoma" pitchFamily="34" charset="0"/>
              </a:rPr>
              <a:t>involves long-term plans, such as the overall objectives of the business.</a:t>
            </a:r>
          </a:p>
          <a:p>
            <a:pPr marL="457200" indent="-4572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en-US" sz="2500" dirty="0">
                <a:solidFill>
                  <a:srgbClr val="002060"/>
                </a:solidFill>
                <a:latin typeface="Tahoma" pitchFamily="34" charset="0"/>
              </a:rPr>
              <a:t>Strategic plans are stated in broad, descriptive terms.</a:t>
            </a:r>
          </a:p>
          <a:p>
            <a:pPr marL="457200" indent="-4572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en-US" sz="2500" dirty="0">
                <a:solidFill>
                  <a:srgbClr val="002060"/>
                </a:solidFill>
                <a:latin typeface="Tahoma" pitchFamily="34" charset="0"/>
              </a:rPr>
              <a:t>Capital budgeting deals with intermediate investment planning.</a:t>
            </a:r>
          </a:p>
          <a:p>
            <a:pPr marL="457200" indent="-4572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en-US" sz="2500" i="1" dirty="0">
                <a:solidFill>
                  <a:srgbClr val="002060"/>
                </a:solidFill>
                <a:latin typeface="Tahoma" pitchFamily="34" charset="0"/>
              </a:rPr>
              <a:t>Operations budgeting </a:t>
            </a:r>
            <a:r>
              <a:rPr lang="en-US" altLang="en-US" sz="2500" dirty="0">
                <a:solidFill>
                  <a:srgbClr val="002060"/>
                </a:solidFill>
                <a:latin typeface="Tahoma" pitchFamily="34" charset="0"/>
              </a:rPr>
              <a:t>focuses on short-term plans and is used to create the master budget.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8095410"/>
      </p:ext>
    </p:extLst>
  </p:cSld>
  <p:clrMapOvr>
    <a:masterClrMapping/>
  </p:clrMapOvr>
  <p:transition>
    <p:strips dir="rd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of Chapter 14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6482672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Budgeting</a:t>
            </a:r>
          </a:p>
        </p:txBody>
      </p:sp>
      <p:sp>
        <p:nvSpPr>
          <p:cNvPr id="13" name="Text Box 3">
            <a:extLst>
              <a:ext uri="{FF2B5EF4-FFF2-40B4-BE49-F238E27FC236}">
                <a16:creationId xmlns:a16="http://schemas.microsoft.com/office/drawing/2014/main" id="{B3FFA796-A619-4E15-8639-6023BC01AE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676400"/>
            <a:ext cx="7315200" cy="38933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b="1" dirty="0">
                <a:solidFill>
                  <a:srgbClr val="002060"/>
                </a:solidFill>
                <a:latin typeface="Tahoma" pitchFamily="34" charset="0"/>
              </a:rPr>
              <a:t>Planning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budget formalizes and documents managerial plans.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b="1" dirty="0">
                <a:solidFill>
                  <a:srgbClr val="002060"/>
                </a:solidFill>
                <a:latin typeface="Tahoma" pitchFamily="34" charset="0"/>
              </a:rPr>
              <a:t>Coordination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budgeting process forces coordination among departments to promote decisions in the best interest of the company as a who</a:t>
            </a: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le.</a:t>
            </a:r>
            <a:endParaRPr lang="en-US" sz="2600" dirty="0">
              <a:solidFill>
                <a:srgbClr val="002060"/>
              </a:solidFill>
              <a:latin typeface="Tahoma" pitchFamily="34" charset="0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94868"/>
      </p:ext>
    </p:extLst>
  </p:cSld>
  <p:clrMapOvr>
    <a:masterClrMapping/>
  </p:clrMapOvr>
  <p:transition>
    <p:strips dir="r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Budgeting</a:t>
            </a:r>
          </a:p>
        </p:txBody>
      </p:sp>
      <p:sp>
        <p:nvSpPr>
          <p:cNvPr id="13" name="Text Box 3">
            <a:extLst>
              <a:ext uri="{FF2B5EF4-FFF2-40B4-BE49-F238E27FC236}">
                <a16:creationId xmlns:a16="http://schemas.microsoft.com/office/drawing/2014/main" id="{B3FFA796-A619-4E15-8639-6023BC01AE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676400"/>
            <a:ext cx="7315200" cy="38933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b="1" dirty="0">
                <a:solidFill>
                  <a:srgbClr val="002060"/>
                </a:solidFill>
                <a:latin typeface="Tahoma" pitchFamily="34" charset="0"/>
              </a:rPr>
              <a:t>Performance Measurement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Comparing actual results to budget expectations provides a way to evaluate performance.</a:t>
            </a:r>
          </a:p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b="1" dirty="0">
                <a:solidFill>
                  <a:srgbClr val="002060"/>
                </a:solidFill>
                <a:latin typeface="Tahoma" pitchFamily="34" charset="0"/>
              </a:rPr>
              <a:t>Corrective Action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Budgeting provides advance notices of potential shortages, bottlenecks, or other weaknesses in operating plans.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78010346"/>
      </p:ext>
    </p:extLst>
  </p:cSld>
  <p:clrMapOvr>
    <a:masterClrMapping/>
  </p:clrMapOvr>
  <p:transition>
    <p:strips dir="r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Budgeting and Human Behavior</a:t>
            </a:r>
          </a:p>
        </p:txBody>
      </p:sp>
      <p:sp>
        <p:nvSpPr>
          <p:cNvPr id="319492" name="Text Box 4"/>
          <p:cNvSpPr txBox="1">
            <a:spLocks noChangeArrowheads="1"/>
          </p:cNvSpPr>
          <p:nvPr/>
        </p:nvSpPr>
        <p:spPr bwMode="auto">
          <a:xfrm>
            <a:off x="628650" y="1600200"/>
            <a:ext cx="7239000" cy="44319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35921" dir="2700000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342900" indent="-3429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Upper management must be sensitive to the impact of the budgeting process on employees.</a:t>
            </a:r>
          </a:p>
          <a:p>
            <a:pPr marL="800100" lvl="1" indent="-3429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Budgets are constraining. They limit individual freedom in favor of an established plan.</a:t>
            </a:r>
          </a:p>
          <a:p>
            <a:pPr marL="800100" lvl="1" indent="-3429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Many people find evaluation based on budget expectations stressful.</a:t>
            </a:r>
          </a:p>
          <a:p>
            <a:pPr marL="800100" lvl="1" indent="-3429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Upper management must demonstrate that budgets are sincere efforts to express realistic goals employees are expected to meet.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0821036"/>
      </p:ext>
    </p:extLst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9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49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Master Budget</a:t>
            </a:r>
          </a:p>
        </p:txBody>
      </p:sp>
      <p:sp>
        <p:nvSpPr>
          <p:cNvPr id="348163" name="Text Box 3"/>
          <p:cNvSpPr txBox="1">
            <a:spLocks noChangeArrowheads="1"/>
          </p:cNvSpPr>
          <p:nvPr/>
        </p:nvSpPr>
        <p:spPr bwMode="auto">
          <a:xfrm>
            <a:off x="838200" y="1676400"/>
            <a:ext cx="7162800" cy="34932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cs typeface="+mn-cs"/>
              </a:rPr>
              <a:t>master budget </a:t>
            </a: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is a group of detailed budgets and schedules representing the company’s operating and financial plans, and normally includes</a:t>
            </a:r>
          </a:p>
          <a:p>
            <a:pPr marL="971550" lvl="1" indent="-514350" eaLnBrk="0" hangingPunct="0">
              <a:spcBef>
                <a:spcPct val="50000"/>
              </a:spcBef>
              <a:buFont typeface="+mj-lt"/>
              <a:buAutoNum type="arabicParenR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Operating budgets</a:t>
            </a:r>
          </a:p>
          <a:p>
            <a:pPr marL="971550" lvl="1" indent="-514350" eaLnBrk="0" hangingPunct="0">
              <a:spcBef>
                <a:spcPct val="50000"/>
              </a:spcBef>
              <a:buFont typeface="+mj-lt"/>
              <a:buAutoNum type="arabicParenR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Capital budgets</a:t>
            </a:r>
          </a:p>
          <a:p>
            <a:pPr marL="971550" lvl="1" indent="-514350" eaLnBrk="0" hangingPunct="0">
              <a:spcBef>
                <a:spcPct val="50000"/>
              </a:spcBef>
              <a:buFont typeface="+mj-lt"/>
              <a:buAutoNum type="arabicParenR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Pro forma financial statements</a:t>
            </a:r>
            <a:endParaRPr lang="en-US" sz="2600" dirty="0">
              <a:solidFill>
                <a:srgbClr val="002060"/>
              </a:solidFill>
              <a:latin typeface="Tahoma" pitchFamily="34" charset="0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312572"/>
      </p:ext>
    </p:extLst>
  </p:cSld>
  <p:clrMapOvr>
    <a:masterClrMapping/>
  </p:clrMapOvr>
  <p:transition>
    <p:strips dir="r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Hampton Hams Budgeting Illustration</a:t>
            </a:r>
          </a:p>
        </p:txBody>
      </p:sp>
      <p:sp>
        <p:nvSpPr>
          <p:cNvPr id="348163" name="Text Box 3"/>
          <p:cNvSpPr txBox="1">
            <a:spLocks noChangeArrowheads="1"/>
          </p:cNvSpPr>
          <p:nvPr/>
        </p:nvSpPr>
        <p:spPr bwMode="auto">
          <a:xfrm>
            <a:off x="838200" y="1676400"/>
            <a:ext cx="7162800" cy="42934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40161" dir="1106097" algn="ctr" rotWithShape="0">
              <a:srgbClr val="000000"/>
            </a:outerShdw>
          </a:effectLst>
        </p:spPr>
        <p:txBody>
          <a:bodyPr wrap="square">
            <a:spAutoFit/>
          </a:bodyPr>
          <a:lstStyle/>
          <a:p>
            <a:pPr marL="457200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The budgeting process normally begins with preparing the operating budgets.</a:t>
            </a:r>
          </a:p>
          <a:p>
            <a:pPr marL="914400" lvl="1" indent="-457200" eaLnBrk="0" hangingPunct="0">
              <a:spcBef>
                <a:spcPct val="50000"/>
              </a:spcBef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Hampton Hams uses</a:t>
            </a:r>
          </a:p>
          <a:p>
            <a:pPr marL="1428750" lvl="2" indent="-514350" eaLnBrk="0" hangingPunct="0">
              <a:spcBef>
                <a:spcPct val="50000"/>
              </a:spcBef>
              <a:buFont typeface="+mj-lt"/>
              <a:buAutoNum type="arabicParenR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A sales budget</a:t>
            </a:r>
            <a:endParaRPr lang="en-US" sz="2600" dirty="0">
              <a:solidFill>
                <a:srgbClr val="002060"/>
              </a:solidFill>
              <a:latin typeface="Tahoma" pitchFamily="34" charset="0"/>
            </a:endParaRPr>
          </a:p>
          <a:p>
            <a:pPr marL="1428750" lvl="2" indent="-514350" eaLnBrk="0" hangingPunct="0">
              <a:spcBef>
                <a:spcPct val="50000"/>
              </a:spcBef>
              <a:buFont typeface="+mj-lt"/>
              <a:buAutoNum type="arabicParenR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An inventory purchases budget</a:t>
            </a:r>
          </a:p>
          <a:p>
            <a:pPr marL="1428750" lvl="2" indent="-514350" eaLnBrk="0" hangingPunct="0">
              <a:spcBef>
                <a:spcPct val="50000"/>
              </a:spcBef>
              <a:buFont typeface="+mj-lt"/>
              <a:buAutoNum type="arabicParenR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</a:rPr>
              <a:t>A selling and administrative (S&amp;A) expense budget</a:t>
            </a:r>
          </a:p>
          <a:p>
            <a:pPr marL="1428750" lvl="2" indent="-514350" eaLnBrk="0" hangingPunct="0">
              <a:spcBef>
                <a:spcPct val="50000"/>
              </a:spcBef>
              <a:buFont typeface="+mj-lt"/>
              <a:buAutoNum type="arabicParenR"/>
              <a:defRPr/>
            </a:pPr>
            <a:r>
              <a:rPr lang="en-US" sz="2600" dirty="0">
                <a:solidFill>
                  <a:srgbClr val="002060"/>
                </a:solidFill>
                <a:latin typeface="Tahoma" pitchFamily="34" charset="0"/>
                <a:cs typeface="+mn-cs"/>
              </a:rPr>
              <a:t>A cash budget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38147574"/>
      </p:ext>
    </p:extLst>
  </p:cSld>
  <p:clrMapOvr>
    <a:masterClrMapping/>
  </p:clrMapOvr>
  <p:transition>
    <p:strips dir="rd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35"/>
  <p:tag name="ARTICULATE_SLIDE_THUMBNAIL_REFRESH" val="1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1931</Words>
  <Application>Microsoft Office PowerPoint</Application>
  <PresentationFormat>On-screen Show (4:3)</PresentationFormat>
  <Paragraphs>208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Calibri Light</vt:lpstr>
      <vt:lpstr>Tahoma</vt:lpstr>
      <vt:lpstr>Wingdings</vt:lpstr>
      <vt:lpstr>Office Theme</vt:lpstr>
      <vt:lpstr>Chapter 14</vt:lpstr>
      <vt:lpstr>LO 14-1:</vt:lpstr>
      <vt:lpstr>The Planning Process</vt:lpstr>
      <vt:lpstr>Three Levels of Planning</vt:lpstr>
      <vt:lpstr>Advantages of Budgeting</vt:lpstr>
      <vt:lpstr>Advantages of Budgeting</vt:lpstr>
      <vt:lpstr>Budgeting and Human Behavior</vt:lpstr>
      <vt:lpstr>The Master Budget</vt:lpstr>
      <vt:lpstr>Hampton Hams Budgeting Illustration</vt:lpstr>
      <vt:lpstr>Information Flows in the Master Budget</vt:lpstr>
      <vt:lpstr>LO 14-2:</vt:lpstr>
      <vt:lpstr>Sales Budget</vt:lpstr>
      <vt:lpstr>Sales Budget Example</vt:lpstr>
      <vt:lpstr>Sales Budget for Hampton Hams</vt:lpstr>
      <vt:lpstr>Sales Budget: Projected Sales Section</vt:lpstr>
      <vt:lpstr>Sales Budget: Projected Sales Section</vt:lpstr>
      <vt:lpstr>Sales Budget: Schedule of Cash Receipts</vt:lpstr>
      <vt:lpstr>Total Cash Receipts</vt:lpstr>
      <vt:lpstr>Sales Budget: Schedule of Cash Receipts</vt:lpstr>
      <vt:lpstr>Pro Forma Financial Statement Data</vt:lpstr>
      <vt:lpstr>LO 14-3:</vt:lpstr>
      <vt:lpstr>Inventory Purchases Budget</vt:lpstr>
      <vt:lpstr>Inventory Purchases Budget</vt:lpstr>
      <vt:lpstr>Inventory Purchases Budget Example</vt:lpstr>
      <vt:lpstr>Inventory Purchases Budget Example</vt:lpstr>
      <vt:lpstr>Inventory Purchases Budget</vt:lpstr>
      <vt:lpstr>Schedule of Cash Payments for Inventory Purchases</vt:lpstr>
      <vt:lpstr>Inventory Purchases Budget Example</vt:lpstr>
      <vt:lpstr>Pro Forma Financial Statement Data</vt:lpstr>
      <vt:lpstr>LO 14-4:</vt:lpstr>
      <vt:lpstr>Selling and Administrative Expense Budget</vt:lpstr>
      <vt:lpstr>Selling and Administrative Expense Budget</vt:lpstr>
      <vt:lpstr>Selling and Administrative Expense Budget</vt:lpstr>
      <vt:lpstr>LO 14-5:</vt:lpstr>
      <vt:lpstr>Cash Receipts Section</vt:lpstr>
      <vt:lpstr>Cash Payments Section</vt:lpstr>
      <vt:lpstr>Cash Payments and Financing</vt:lpstr>
      <vt:lpstr>Cash Budget for Hampton Hams</vt:lpstr>
      <vt:lpstr>Cash Budget Data for Hampton Hams</vt:lpstr>
      <vt:lpstr>LO 14-6:</vt:lpstr>
      <vt:lpstr>Pro Forma Income Statement</vt:lpstr>
      <vt:lpstr>Pro Forma Income Statement for Hampton Hams</vt:lpstr>
      <vt:lpstr>Pro Forma Balance Sheet</vt:lpstr>
      <vt:lpstr>Pro Forma Balance Sheet for Hampton Hams</vt:lpstr>
      <vt:lpstr>Pro Forma Statement of Cash Flows</vt:lpstr>
      <vt:lpstr>Budgeting</vt:lpstr>
      <vt:lpstr>End of Chapter 14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14</dc:title>
  <dc:creator>Quinones, Erin</dc:creator>
  <cp:lastModifiedBy>Mary Howard</cp:lastModifiedBy>
  <cp:revision>2</cp:revision>
  <dcterms:created xsi:type="dcterms:W3CDTF">2020-04-13T12:24:26Z</dcterms:created>
  <dcterms:modified xsi:type="dcterms:W3CDTF">2020-09-09T17:38:29Z</dcterms:modified>
</cp:coreProperties>
</file>